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1460" r:id="rId2"/>
    <p:sldId id="1462" r:id="rId3"/>
    <p:sldId id="1493" r:id="rId4"/>
    <p:sldId id="1492" r:id="rId5"/>
    <p:sldId id="1540" r:id="rId6"/>
    <p:sldId id="1541" r:id="rId7"/>
    <p:sldId id="1494" r:id="rId8"/>
    <p:sldId id="1495" r:id="rId9"/>
    <p:sldId id="1499" r:id="rId10"/>
    <p:sldId id="1501" r:id="rId11"/>
    <p:sldId id="1507" r:id="rId12"/>
    <p:sldId id="1496" r:id="rId13"/>
    <p:sldId id="1497" r:id="rId14"/>
    <p:sldId id="1498" r:id="rId15"/>
    <p:sldId id="1502" r:id="rId16"/>
    <p:sldId id="1535" r:id="rId17"/>
    <p:sldId id="1506" r:id="rId18"/>
    <p:sldId id="1509" r:id="rId19"/>
    <p:sldId id="1510" r:id="rId20"/>
    <p:sldId id="1504" r:id="rId21"/>
    <p:sldId id="1505" r:id="rId22"/>
    <p:sldId id="1511" r:id="rId23"/>
    <p:sldId id="1512" r:id="rId24"/>
    <p:sldId id="1538" r:id="rId25"/>
    <p:sldId id="1539" r:id="rId26"/>
    <p:sldId id="1508" r:id="rId27"/>
    <p:sldId id="1513" r:id="rId28"/>
    <p:sldId id="1515" r:id="rId29"/>
    <p:sldId id="1514" r:id="rId30"/>
    <p:sldId id="1516" r:id="rId31"/>
    <p:sldId id="1517" r:id="rId32"/>
    <p:sldId id="1527" r:id="rId33"/>
    <p:sldId id="1518" r:id="rId34"/>
    <p:sldId id="1528" r:id="rId35"/>
    <p:sldId id="1519" r:id="rId36"/>
    <p:sldId id="1520" r:id="rId37"/>
    <p:sldId id="1521" r:id="rId38"/>
    <p:sldId id="1522" r:id="rId39"/>
    <p:sldId id="1523" r:id="rId40"/>
    <p:sldId id="1524" r:id="rId41"/>
    <p:sldId id="1525" r:id="rId42"/>
    <p:sldId id="1526" r:id="rId43"/>
    <p:sldId id="1529" r:id="rId44"/>
    <p:sldId id="1530" r:id="rId45"/>
    <p:sldId id="1531" r:id="rId46"/>
    <p:sldId id="1532" r:id="rId47"/>
    <p:sldId id="1533" r:id="rId48"/>
    <p:sldId id="1534" r:id="rId49"/>
    <p:sldId id="1536" r:id="rId50"/>
    <p:sldId id="1542" r:id="rId51"/>
    <p:sldId id="1543" r:id="rId52"/>
    <p:sldId id="1555" r:id="rId53"/>
    <p:sldId id="1554" r:id="rId54"/>
    <p:sldId id="1544" r:id="rId55"/>
    <p:sldId id="1545" r:id="rId56"/>
    <p:sldId id="1546" r:id="rId57"/>
    <p:sldId id="1547" r:id="rId58"/>
    <p:sldId id="1548" r:id="rId59"/>
    <p:sldId id="1550" r:id="rId60"/>
    <p:sldId id="1553" r:id="rId61"/>
    <p:sldId id="1537" r:id="rId62"/>
    <p:sldId id="1551" r:id="rId63"/>
    <p:sldId id="1552" r:id="rId64"/>
    <p:sldId id="1278" r:id="rId6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95" d="100"/>
          <a:sy n="95" d="100"/>
        </p:scale>
        <p:origin x="-1200" y="-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interSettings" Target="printerSettings/printerSettings1.bin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8.jpeg>
</file>

<file path=ppt/media/image2.png>
</file>

<file path=ppt/media/image3.JP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Relationship Id="rId3" Type="http://schemas.openxmlformats.org/officeDocument/2006/relationships/image" Target="../media/image16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Monday, April 20, 2015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11: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Beyond MapReduce —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Stream Processing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1878790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exactly do you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“Standard” relational operations:</a:t>
            </a:r>
          </a:p>
          <a:p>
            <a:pPr lvl="1"/>
            <a:r>
              <a:rPr lang="en-US" dirty="0" smtClean="0"/>
              <a:t>Select</a:t>
            </a:r>
          </a:p>
          <a:p>
            <a:pPr lvl="1"/>
            <a:r>
              <a:rPr lang="en-US" dirty="0" smtClean="0"/>
              <a:t>Project</a:t>
            </a:r>
          </a:p>
          <a:p>
            <a:pPr lvl="1"/>
            <a:r>
              <a:rPr lang="en-US" dirty="0" smtClean="0"/>
              <a:t>Transform (i.e., apply custom UDF)</a:t>
            </a:r>
          </a:p>
          <a:p>
            <a:pPr lvl="1"/>
            <a:r>
              <a:rPr lang="en-US" dirty="0" smtClean="0"/>
              <a:t>Group by</a:t>
            </a:r>
          </a:p>
          <a:p>
            <a:pPr lvl="1"/>
            <a:r>
              <a:rPr lang="en-US" dirty="0" smtClean="0"/>
              <a:t>Join</a:t>
            </a:r>
          </a:p>
          <a:p>
            <a:pPr lvl="1"/>
            <a:r>
              <a:rPr lang="en-US" dirty="0" smtClean="0"/>
              <a:t>Aggregations</a:t>
            </a:r>
          </a:p>
          <a:p>
            <a:r>
              <a:rPr lang="en-US" dirty="0" smtClean="0"/>
              <a:t>What else do you need to make this “work”?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0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of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 by… aggregate</a:t>
            </a:r>
          </a:p>
          <a:p>
            <a:pPr lvl="1"/>
            <a:r>
              <a:rPr lang="en-US" dirty="0" smtClean="0"/>
              <a:t>When do you stop grouping and start aggregating?</a:t>
            </a:r>
          </a:p>
          <a:p>
            <a:r>
              <a:rPr lang="en-US" dirty="0" smtClean="0"/>
              <a:t>Joining a stream and a static source</a:t>
            </a:r>
          </a:p>
          <a:p>
            <a:pPr lvl="1"/>
            <a:r>
              <a:rPr lang="en-US" dirty="0" smtClean="0"/>
              <a:t>Simple lookup</a:t>
            </a:r>
          </a:p>
          <a:p>
            <a:r>
              <a:rPr lang="en-US" dirty="0" smtClean="0"/>
              <a:t>Joining two streams</a:t>
            </a:r>
          </a:p>
          <a:p>
            <a:pPr lvl="1"/>
            <a:r>
              <a:rPr lang="en-US" dirty="0" smtClean="0"/>
              <a:t>How long do you wait for the join key in the other stream?</a:t>
            </a:r>
          </a:p>
          <a:p>
            <a:r>
              <a:rPr lang="en-US" dirty="0" smtClean="0"/>
              <a:t>Joining two streams, group by and aggregation</a:t>
            </a:r>
          </a:p>
          <a:p>
            <a:pPr lvl="1"/>
            <a:r>
              <a:rPr lang="en-US" dirty="0" smtClean="0"/>
              <a:t>When do you stop joining?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522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Mechanism for extracting </a:t>
            </a:r>
            <a:r>
              <a:rPr lang="en-US" dirty="0" smtClean="0"/>
              <a:t>finite relations </a:t>
            </a:r>
            <a:r>
              <a:rPr lang="en-US" dirty="0"/>
              <a:t>from an infinite stream</a:t>
            </a:r>
          </a:p>
          <a:p>
            <a:r>
              <a:rPr lang="en-US" dirty="0" smtClean="0"/>
              <a:t>Windows restrict processing scope:</a:t>
            </a:r>
            <a:endParaRPr lang="en-US" dirty="0"/>
          </a:p>
          <a:p>
            <a:pPr lvl="1"/>
            <a:r>
              <a:rPr lang="en-US" dirty="0"/>
              <a:t>Windows based on ordering attributes (e.g., time) </a:t>
            </a:r>
          </a:p>
          <a:p>
            <a:pPr lvl="1"/>
            <a:r>
              <a:rPr lang="en-US" dirty="0"/>
              <a:t>Windows based on item (record) counts</a:t>
            </a:r>
          </a:p>
          <a:p>
            <a:pPr lvl="1"/>
            <a:r>
              <a:rPr lang="en-US" dirty="0"/>
              <a:t>Windows based on explicit markers (e.g., punctuations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Variants (e.g., some semantic partitioning constraint)</a:t>
            </a:r>
          </a:p>
        </p:txBody>
      </p:sp>
    </p:spTree>
    <p:extLst>
      <p:ext uri="{BB962C8B-B14F-4D97-AF65-F5344CB8AC3E}">
        <p14:creationId xmlns:p14="http://schemas.microsoft.com/office/powerpoint/2010/main" val="32879388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Ordering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Assumes the existence of an attribute that defines the order of stream </a:t>
            </a:r>
            <a:r>
              <a:rPr lang="en-US" dirty="0" smtClean="0"/>
              <a:t>elements </a:t>
            </a:r>
            <a:r>
              <a:rPr lang="en-US" dirty="0"/>
              <a:t>(e.g., time)</a:t>
            </a:r>
          </a:p>
          <a:p>
            <a:r>
              <a:rPr lang="en-US" dirty="0" smtClean="0"/>
              <a:t>Let </a:t>
            </a:r>
            <a:r>
              <a:rPr lang="en-US" i="1" dirty="0" smtClean="0"/>
              <a:t>T</a:t>
            </a:r>
            <a:r>
              <a:rPr lang="en-US" dirty="0" smtClean="0"/>
              <a:t> be the window size in units of the ordering attribute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 bwMode="auto">
          <a:xfrm>
            <a:off x="899592" y="378904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899592" y="52292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1619672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71733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3794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5856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176368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>
            <a:off x="233975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>
            <a:off x="291581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>
            <a:off x="349188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" name="TextBox 47"/>
          <p:cNvSpPr txBox="1"/>
          <p:nvPr/>
        </p:nvSpPr>
        <p:spPr>
          <a:xfrm>
            <a:off x="4523242" y="337847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075303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27364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179426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464400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522007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579613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37220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1763688" y="40050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2339752" y="422108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915816" y="436510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491880" y="450912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0" name="TextBox 59"/>
          <p:cNvSpPr txBox="1"/>
          <p:nvPr/>
        </p:nvSpPr>
        <p:spPr>
          <a:xfrm>
            <a:off x="1619672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1763688" y="529046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TextBox 61"/>
          <p:cNvSpPr txBox="1"/>
          <p:nvPr/>
        </p:nvSpPr>
        <p:spPr>
          <a:xfrm>
            <a:off x="3947178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251434" y="474663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64" name="Straight Connector 63"/>
          <p:cNvCxnSpPr/>
          <p:nvPr/>
        </p:nvCxnSpPr>
        <p:spPr bwMode="auto">
          <a:xfrm>
            <a:off x="1763688" y="551723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4067944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6372200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7" name="Straight Connector 66"/>
          <p:cNvCxnSpPr/>
          <p:nvPr/>
        </p:nvCxnSpPr>
        <p:spPr bwMode="auto">
          <a:xfrm>
            <a:off x="4067944" y="566124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6804248" y="330647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804248" y="474663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004348" y="381052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020272" y="530120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2" name="TextBox 71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21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Counts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 of size </a:t>
            </a:r>
            <a:r>
              <a:rPr lang="en-US" i="1" dirty="0"/>
              <a:t>N </a:t>
            </a:r>
            <a:r>
              <a:rPr lang="en-US" dirty="0"/>
              <a:t>elements (sliding, tumbling) over the stream</a:t>
            </a:r>
          </a:p>
          <a:p>
            <a:r>
              <a:rPr lang="en-US" dirty="0" smtClean="0"/>
              <a:t>Challenges:</a:t>
            </a:r>
          </a:p>
          <a:p>
            <a:pPr lvl="1"/>
            <a:r>
              <a:rPr lang="en-US" dirty="0" smtClean="0"/>
              <a:t>Problematic </a:t>
            </a:r>
            <a:r>
              <a:rPr lang="en-US" dirty="0"/>
              <a:t>with non-unique </a:t>
            </a:r>
            <a:r>
              <a:rPr lang="en-US" dirty="0" smtClean="0"/>
              <a:t>timestamps: non-deterministic output</a:t>
            </a:r>
          </a:p>
          <a:p>
            <a:pPr lvl="1"/>
            <a:r>
              <a:rPr lang="en-US" dirty="0" smtClean="0"/>
              <a:t>Unpredictable window size (and storage requirements)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3" name="TextBox 72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7" name="Straight Connector 76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Straight Connector 77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9" name="TextBox 78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83" name="Straight Connector 82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Straight Connector 83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5" name="Straight Connector 84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Straight Connector 85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3982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from “Punctuations”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Application-inserted “end-of-processing”</a:t>
            </a:r>
          </a:p>
          <a:p>
            <a:pPr lvl="1"/>
            <a:r>
              <a:rPr lang="en-US" dirty="0" smtClean="0"/>
              <a:t>Example: stream of actions… “end of user session”</a:t>
            </a:r>
          </a:p>
          <a:p>
            <a:r>
              <a:rPr lang="en-US" dirty="0" smtClean="0"/>
              <a:t>Properties</a:t>
            </a:r>
          </a:p>
          <a:p>
            <a:pPr lvl="1"/>
            <a:r>
              <a:rPr lang="en-US" dirty="0" smtClean="0"/>
              <a:t>Advantage: application-controlled semantics</a:t>
            </a:r>
          </a:p>
          <a:p>
            <a:pPr lvl="1"/>
            <a:r>
              <a:rPr lang="en-US" dirty="0" smtClean="0"/>
              <a:t>Disadvantage: unpredictable window size (too large or too small)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1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80px-0_typical_smithy_in_finla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905000"/>
            <a:ext cx="5029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Common Techniques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(Forge)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479925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“Hello World” Stream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</a:t>
            </a:r>
          </a:p>
          <a:p>
            <a:pPr lvl="1"/>
            <a:r>
              <a:rPr lang="en-US" dirty="0" smtClean="0"/>
              <a:t>Count the frequency of items in the stream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Take some action when frequency exceeds a threshold</a:t>
            </a:r>
          </a:p>
          <a:p>
            <a:pPr lvl="1"/>
            <a:r>
              <a:rPr lang="en-US" dirty="0" smtClean="0"/>
              <a:t>Data mining: raw counts → </a:t>
            </a:r>
            <a:r>
              <a:rPr lang="en-US" dirty="0" smtClean="0"/>
              <a:t>co-occurring </a:t>
            </a:r>
            <a:r>
              <a:rPr lang="en-US" dirty="0" smtClean="0"/>
              <a:t>counts → association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375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Raw Stream…</a:t>
            </a:r>
            <a:endParaRPr lang="en-US" dirty="0"/>
          </a:p>
        </p:txBody>
      </p:sp>
      <p:pic>
        <p:nvPicPr>
          <p:cNvPr id="4" name="Content Placeholder 6" descr="fpm-setup.pdf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74" b="-9474"/>
          <a:stretch/>
        </p:blipFill>
        <p:spPr>
          <a:xfrm>
            <a:off x="486032" y="1783184"/>
            <a:ext cx="8094644" cy="3703216"/>
          </a:xfr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5400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 Into Windows…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27200"/>
            <a:ext cx="8001000" cy="33782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21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stream processing</a:t>
            </a:r>
          </a:p>
          <a:p>
            <a:r>
              <a:rPr lang="en-US" dirty="0" smtClean="0"/>
              <a:t>Sampling and hashing</a:t>
            </a:r>
          </a:p>
          <a:p>
            <a:r>
              <a:rPr lang="en-US" dirty="0" smtClean="0"/>
              <a:t>Architectures for stream processing</a:t>
            </a:r>
          </a:p>
          <a:p>
            <a:r>
              <a:rPr lang="en-US" dirty="0" smtClean="0"/>
              <a:t>Twitter case study</a:t>
            </a:r>
          </a:p>
        </p:txBody>
      </p:sp>
    </p:spTree>
    <p:extLst>
      <p:ext uri="{BB962C8B-B14F-4D97-AF65-F5344CB8AC3E}">
        <p14:creationId xmlns:p14="http://schemas.microsoft.com/office/powerpoint/2010/main" val="8568744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Window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9" y="1706880"/>
            <a:ext cx="8126730" cy="393192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962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3400" y="1143000"/>
            <a:ext cx="9144000" cy="44577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794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 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issue?</a:t>
            </a:r>
          </a:p>
          <a:p>
            <a:r>
              <a:rPr lang="en-US" dirty="0" smtClean="0"/>
              <a:t>What’s the solution?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344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Lessons learned?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725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Solutions are approximate (or </a:t>
            </a:r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lossy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)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683360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</a:p>
          <a:p>
            <a:r>
              <a:rPr lang="en-US" dirty="0" smtClean="0"/>
              <a:t>Hashing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6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Reservoir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select </a:t>
            </a:r>
            <a:r>
              <a:rPr lang="en-US" i="1" dirty="0" smtClean="0"/>
              <a:t>s</a:t>
            </a:r>
            <a:r>
              <a:rPr lang="en-US" dirty="0" smtClean="0"/>
              <a:t> elements from </a:t>
            </a:r>
            <a:r>
              <a:rPr lang="en-US" dirty="0" smtClean="0"/>
              <a:t>a stream </a:t>
            </a:r>
            <a:r>
              <a:rPr lang="en-US" dirty="0" smtClean="0"/>
              <a:t>of size </a:t>
            </a:r>
            <a:r>
              <a:rPr lang="en-US" i="1" dirty="0" smtClean="0"/>
              <a:t>N</a:t>
            </a:r>
            <a:r>
              <a:rPr lang="en-US" dirty="0" smtClean="0"/>
              <a:t> with uniform probability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can be very very large</a:t>
            </a:r>
          </a:p>
          <a:p>
            <a:pPr lvl="1"/>
            <a:r>
              <a:rPr lang="en-US" dirty="0" smtClean="0"/>
              <a:t>We might not even know what </a:t>
            </a:r>
            <a:r>
              <a:rPr lang="en-US" i="1" dirty="0" smtClean="0"/>
              <a:t>N</a:t>
            </a:r>
            <a:r>
              <a:rPr lang="en-US" dirty="0" smtClean="0"/>
              <a:t> is! (infinite stream)</a:t>
            </a:r>
          </a:p>
          <a:p>
            <a:r>
              <a:rPr lang="en-US" dirty="0" smtClean="0"/>
              <a:t>Solution: Reservoir </a:t>
            </a:r>
            <a:r>
              <a:rPr lang="en-US" dirty="0" smtClean="0"/>
              <a:t>sampling</a:t>
            </a:r>
            <a:endParaRPr lang="en-US" dirty="0" smtClean="0"/>
          </a:p>
          <a:p>
            <a:pPr lvl="1"/>
            <a:r>
              <a:rPr lang="en-US" dirty="0" smtClean="0"/>
              <a:t>Store first </a:t>
            </a:r>
            <a:r>
              <a:rPr lang="en-US" i="1" dirty="0" smtClean="0"/>
              <a:t>s</a:t>
            </a:r>
            <a:r>
              <a:rPr lang="en-US" dirty="0" smtClean="0"/>
              <a:t> elements</a:t>
            </a:r>
          </a:p>
          <a:p>
            <a:pPr lvl="1"/>
            <a:r>
              <a:rPr lang="en-US" dirty="0" smtClean="0"/>
              <a:t>For the </a:t>
            </a:r>
            <a:r>
              <a:rPr lang="en-US" i="1" dirty="0" smtClean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th</a:t>
            </a:r>
            <a:r>
              <a:rPr lang="en-US" dirty="0" smtClean="0"/>
              <a:t> element thereafter, keep with probability </a:t>
            </a:r>
            <a:r>
              <a:rPr lang="en-US" i="1" dirty="0" smtClean="0"/>
              <a:t>s</a:t>
            </a:r>
            <a:r>
              <a:rPr lang="en-US" dirty="0" smtClean="0"/>
              <a:t>/</a:t>
            </a:r>
            <a:r>
              <a:rPr lang="en-US" i="1" dirty="0" smtClean="0"/>
              <a:t>k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(randomly </a:t>
            </a:r>
            <a:r>
              <a:rPr lang="en-US" dirty="0" smtClean="0"/>
              <a:t>discard an existing element)</a:t>
            </a:r>
            <a:endParaRPr lang="en-US" dirty="0" smtClean="0"/>
          </a:p>
          <a:p>
            <a:r>
              <a:rPr lang="en-US" dirty="0" smtClean="0"/>
              <a:t>Example: </a:t>
            </a:r>
            <a:r>
              <a:rPr lang="en-US" i="1" dirty="0" smtClean="0"/>
              <a:t>s</a:t>
            </a:r>
            <a:r>
              <a:rPr lang="en-US" dirty="0" smtClean="0"/>
              <a:t> = 10</a:t>
            </a:r>
          </a:p>
          <a:p>
            <a:pPr lvl="1"/>
            <a:r>
              <a:rPr lang="en-US" dirty="0" smtClean="0"/>
              <a:t>Keep first 10 elements</a:t>
            </a:r>
          </a:p>
          <a:p>
            <a:pPr lvl="1"/>
            <a:r>
              <a:rPr lang="en-US" dirty="0" smtClean="0"/>
              <a:t>11th element: keep with 10/11</a:t>
            </a:r>
          </a:p>
          <a:p>
            <a:pPr lvl="1"/>
            <a:r>
              <a:rPr lang="en-US" dirty="0" smtClean="0"/>
              <a:t>12th element: keep with 10/12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441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Reservoir Sampling: How does it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i="1" dirty="0" smtClean="0"/>
              <a:t>s</a:t>
            </a:r>
            <a:r>
              <a:rPr lang="en-US" dirty="0" smtClean="0"/>
              <a:t> = 10</a:t>
            </a:r>
          </a:p>
          <a:p>
            <a:pPr lvl="1"/>
            <a:r>
              <a:rPr lang="en-US" dirty="0" smtClean="0"/>
              <a:t>Keep first 10 elements</a:t>
            </a:r>
          </a:p>
          <a:p>
            <a:pPr lvl="1"/>
            <a:r>
              <a:rPr lang="en-US" dirty="0" smtClean="0"/>
              <a:t>11th element: keep with 10/11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General case: at the </a:t>
            </a:r>
            <a:r>
              <a:rPr lang="en-US" i="1" dirty="0" smtClean="0"/>
              <a:t>(k + 1)</a:t>
            </a:r>
            <a:r>
              <a:rPr lang="en-US" dirty="0" err="1" smtClean="0"/>
              <a:t>th</a:t>
            </a:r>
            <a:r>
              <a:rPr lang="en-US" dirty="0" smtClean="0"/>
              <a:t> element</a:t>
            </a:r>
          </a:p>
          <a:p>
            <a:pPr lvl="1"/>
            <a:r>
              <a:rPr lang="en-US" dirty="0" smtClean="0"/>
              <a:t>Probability of selecting each item up until now is </a:t>
            </a:r>
            <a:r>
              <a:rPr lang="en-US" i="1" dirty="0" smtClean="0"/>
              <a:t>s/k</a:t>
            </a:r>
          </a:p>
          <a:p>
            <a:pPr lvl="1"/>
            <a:r>
              <a:rPr lang="en-US" dirty="0" smtClean="0"/>
              <a:t>Probability existing element is replaced: </a:t>
            </a:r>
            <a:r>
              <a:rPr lang="en-US" i="1" dirty="0" smtClean="0"/>
              <a:t>s/(k+1) </a:t>
            </a:r>
            <a:r>
              <a:rPr lang="en-US" i="1" dirty="0"/>
              <a:t>×</a:t>
            </a:r>
            <a:r>
              <a:rPr lang="en-US" i="1" dirty="0" smtClean="0"/>
              <a:t> 1/s = 1/(k + 1)</a:t>
            </a:r>
          </a:p>
          <a:p>
            <a:pPr lvl="1"/>
            <a:r>
              <a:rPr lang="en-US" dirty="0" smtClean="0"/>
              <a:t>Probability existing element is not replaced: </a:t>
            </a:r>
            <a:r>
              <a:rPr lang="en-US" i="1" dirty="0" smtClean="0"/>
              <a:t>k/(k + 1)</a:t>
            </a:r>
          </a:p>
          <a:p>
            <a:pPr lvl="1"/>
            <a:r>
              <a:rPr lang="en-US" dirty="0" smtClean="0"/>
              <a:t>Probability each element survives to </a:t>
            </a:r>
            <a:r>
              <a:rPr lang="en-US" i="1" dirty="0" smtClean="0"/>
              <a:t>(k + 1)</a:t>
            </a:r>
            <a:r>
              <a:rPr lang="en-US" dirty="0" err="1" smtClean="0"/>
              <a:t>th</a:t>
            </a:r>
            <a:r>
              <a:rPr lang="en-US" dirty="0" smtClean="0"/>
              <a:t> round:</a:t>
            </a:r>
            <a:br>
              <a:rPr lang="en-US" dirty="0" smtClean="0"/>
            </a:br>
            <a:r>
              <a:rPr lang="en-US" i="1" dirty="0" smtClean="0"/>
              <a:t>(s/k)</a:t>
            </a:r>
            <a:r>
              <a:rPr lang="en-US" i="1" dirty="0"/>
              <a:t> ×</a:t>
            </a:r>
            <a:r>
              <a:rPr lang="en-US" i="1" dirty="0" smtClean="0"/>
              <a:t> k</a:t>
            </a:r>
            <a:r>
              <a:rPr lang="en-US" i="1" dirty="0"/>
              <a:t>/(k + 1</a:t>
            </a:r>
            <a:r>
              <a:rPr lang="en-US" i="1" dirty="0" smtClean="0"/>
              <a:t>) = s/(</a:t>
            </a:r>
            <a:r>
              <a:rPr lang="en-US" i="1" dirty="0"/>
              <a:t>k + 1)</a:t>
            </a:r>
            <a:endParaRPr lang="en-US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295400" y="24384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If we decide to keep it: sampled uniformly by definition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27432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discarded: 10/11 × 1/10 = 1/11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400" y="302889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survives: 10/11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01517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for Three </a:t>
            </a:r>
            <a:r>
              <a:rPr lang="en-US" dirty="0" smtClean="0"/>
              <a:t>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99313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cardinality estimation of set</a:t>
            </a:r>
          </a:p>
          <a:p>
            <a:pPr lvl="1"/>
            <a:r>
              <a:rPr lang="en-US" dirty="0" smtClean="0"/>
              <a:t>size() → number of unique elements in the set</a:t>
            </a:r>
          </a:p>
          <a:p>
            <a:r>
              <a:rPr lang="en-US" dirty="0" smtClean="0"/>
              <a:t>Observation: </a:t>
            </a:r>
            <a:r>
              <a:rPr lang="en-US" dirty="0" smtClean="0"/>
              <a:t>hash </a:t>
            </a:r>
            <a:r>
              <a:rPr lang="en-US" dirty="0" smtClean="0"/>
              <a:t>each item and examine the hash code</a:t>
            </a:r>
          </a:p>
          <a:p>
            <a:pPr lvl="1"/>
            <a:r>
              <a:rPr lang="en-US" dirty="0" smtClean="0"/>
              <a:t>On expectation, 1/2 of the hash codes will start with 1</a:t>
            </a:r>
          </a:p>
          <a:p>
            <a:pPr lvl="1"/>
            <a:r>
              <a:rPr lang="en-US" dirty="0" smtClean="0"/>
              <a:t>On expectation, 1/4 of the hash codes will start with 01</a:t>
            </a:r>
          </a:p>
          <a:p>
            <a:pPr lvl="1"/>
            <a:r>
              <a:rPr lang="en-US" dirty="0" smtClean="0"/>
              <a:t>On expectation, 1/8 of the hash codes will start with 001</a:t>
            </a:r>
          </a:p>
          <a:p>
            <a:pPr lvl="1"/>
            <a:r>
              <a:rPr lang="en-US" dirty="0" smtClean="0"/>
              <a:t>On expectation, 1/16 of the hash codes will start with 0001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760243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keep track of set membership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insert </a:t>
            </a:r>
            <a:r>
              <a:rPr lang="en-US" i="1" dirty="0" smtClean="0"/>
              <a:t>x</a:t>
            </a:r>
            <a:r>
              <a:rPr lang="en-US" dirty="0" smtClean="0"/>
              <a:t> into the set</a:t>
            </a:r>
          </a:p>
          <a:p>
            <a:pPr lvl="1"/>
            <a:r>
              <a:rPr lang="en-US" dirty="0" smtClean="0"/>
              <a:t>contains(</a:t>
            </a:r>
            <a:r>
              <a:rPr lang="en-US" i="1" dirty="0"/>
              <a:t>x</a:t>
            </a:r>
            <a:r>
              <a:rPr lang="en-US" dirty="0" smtClean="0"/>
              <a:t>) → yes if </a:t>
            </a:r>
            <a:r>
              <a:rPr lang="en-US" i="1" dirty="0" smtClean="0"/>
              <a:t>x</a:t>
            </a:r>
            <a:r>
              <a:rPr lang="en-US" dirty="0" smtClean="0"/>
              <a:t> is a member of the set</a:t>
            </a:r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-bit bit vector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i="1" dirty="0" smtClean="0"/>
              <a:t>k</a:t>
            </a:r>
            <a:r>
              <a:rPr lang="en-US" dirty="0" smtClean="0"/>
              <a:t> hash functions: </a:t>
            </a:r>
            <a:r>
              <a:rPr lang="en-US" i="1" dirty="0" smtClean="0"/>
              <a:t>h</a:t>
            </a:r>
            <a:r>
              <a:rPr lang="en-US" i="1" baseline="-25000" dirty="0" smtClean="0"/>
              <a:t>1</a:t>
            </a:r>
            <a:r>
              <a:rPr lang="en-US" dirty="0" smtClean="0"/>
              <a:t> … </a:t>
            </a:r>
            <a:r>
              <a:rPr lang="en-US" i="1" dirty="0" smtClean="0"/>
              <a:t>h</a:t>
            </a:r>
            <a:r>
              <a:rPr lang="en-US" i="1" baseline="-25000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371600" y="3505200"/>
            <a:ext cx="6324600" cy="457200"/>
            <a:chOff x="1371600" y="3505200"/>
            <a:chExt cx="6324600" cy="457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76845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8501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 stream?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of items:</a:t>
            </a:r>
          </a:p>
          <a:p>
            <a:pPr lvl="1"/>
            <a:r>
              <a:rPr lang="en-US" dirty="0" smtClean="0"/>
              <a:t>Structured (e.g., tuples)</a:t>
            </a:r>
          </a:p>
          <a:p>
            <a:pPr lvl="1"/>
            <a:r>
              <a:rPr lang="en-US" dirty="0" smtClean="0"/>
              <a:t>Ordered </a:t>
            </a:r>
            <a:r>
              <a:rPr lang="en-US" dirty="0" smtClean="0"/>
              <a:t>(implicitly </a:t>
            </a:r>
            <a:r>
              <a:rPr lang="en-US" dirty="0" smtClean="0"/>
              <a:t>or </a:t>
            </a:r>
            <a:r>
              <a:rPr lang="en-US" dirty="0" err="1" smtClean="0"/>
              <a:t>timestamped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Arriving continuously at high volumes</a:t>
            </a:r>
          </a:p>
          <a:p>
            <a:pPr lvl="1"/>
            <a:r>
              <a:rPr lang="en-US" dirty="0" smtClean="0"/>
              <a:t>Not possible </a:t>
            </a:r>
            <a:r>
              <a:rPr lang="en-US" dirty="0" smtClean="0"/>
              <a:t>to store entirely</a:t>
            </a:r>
          </a:p>
          <a:p>
            <a:pPr lvl="1"/>
            <a:r>
              <a:rPr lang="en-US" dirty="0" smtClean="0"/>
              <a:t>Sometimes not </a:t>
            </a:r>
            <a:r>
              <a:rPr lang="en-US" dirty="0" smtClean="0"/>
              <a:t>possible to </a:t>
            </a:r>
            <a:r>
              <a:rPr lang="en-US" dirty="0" smtClean="0"/>
              <a:t>even examine all items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5423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020526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9952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9959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0096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6734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 contains(</a:t>
            </a:r>
            <a:r>
              <a:rPr lang="en-US" i="1" dirty="0" smtClean="0"/>
              <a:t>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False positives possible</a:t>
            </a:r>
          </a:p>
          <a:p>
            <a:pPr lvl="1"/>
            <a:r>
              <a:rPr lang="en-US" dirty="0" smtClean="0"/>
              <a:t>No false negatives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capacity, error probability</a:t>
            </a:r>
          </a:p>
          <a:p>
            <a:pPr lvl="1"/>
            <a:r>
              <a:rPr lang="en-US" dirty="0" smtClean="0"/>
              <a:t>Tunable parameters: size of bit vector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8399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frequency estimation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increment count of </a:t>
            </a:r>
            <a:r>
              <a:rPr lang="en-US" i="1" dirty="0" smtClean="0"/>
              <a:t>x</a:t>
            </a:r>
            <a:r>
              <a:rPr lang="en-US" dirty="0" smtClean="0"/>
              <a:t> by one</a:t>
            </a:r>
          </a:p>
          <a:p>
            <a:pPr lvl="1"/>
            <a:r>
              <a:rPr lang="en-US" dirty="0" smtClean="0"/>
              <a:t>get(</a:t>
            </a:r>
            <a:r>
              <a:rPr lang="en-US" i="1" dirty="0"/>
              <a:t>x</a:t>
            </a:r>
            <a:r>
              <a:rPr lang="en-US" dirty="0" smtClean="0"/>
              <a:t>) → returns the frequency of </a:t>
            </a:r>
            <a:r>
              <a:rPr lang="en-US" i="1" dirty="0" smtClean="0"/>
              <a:t>x</a:t>
            </a:r>
            <a:endParaRPr lang="en-US" dirty="0" smtClean="0"/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/>
              <a:t>k</a:t>
            </a:r>
            <a:r>
              <a:rPr lang="en-US" dirty="0"/>
              <a:t> hash functions: </a:t>
            </a:r>
            <a:r>
              <a:rPr lang="en-US" i="1" dirty="0"/>
              <a:t>h</a:t>
            </a:r>
            <a:r>
              <a:rPr lang="en-US" i="1" baseline="-25000" dirty="0"/>
              <a:t>1</a:t>
            </a:r>
            <a:r>
              <a:rPr lang="en-US" dirty="0"/>
              <a:t> … </a:t>
            </a:r>
            <a:r>
              <a:rPr lang="en-US" i="1" dirty="0"/>
              <a:t>h</a:t>
            </a:r>
            <a:r>
              <a:rPr lang="en-US" i="1" baseline="-25000" dirty="0"/>
              <a:t>k</a:t>
            </a:r>
          </a:p>
          <a:p>
            <a:pPr lvl="1"/>
            <a:r>
              <a:rPr lang="en-US" i="1" dirty="0" smtClean="0"/>
              <a:t>m </a:t>
            </a:r>
            <a:r>
              <a:rPr lang="en-US" dirty="0" smtClean="0"/>
              <a:t>by</a:t>
            </a:r>
            <a:r>
              <a:rPr lang="en-US" i="1" dirty="0" smtClean="0"/>
              <a:t> k</a:t>
            </a:r>
            <a:r>
              <a:rPr lang="en-US" dirty="0" smtClean="0"/>
              <a:t> array of counters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8095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454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5000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4446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with data streams?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traffic monitoring</a:t>
            </a:r>
          </a:p>
          <a:p>
            <a:r>
              <a:rPr lang="en-US" dirty="0" smtClean="0"/>
              <a:t>Datacenter telemetry monitoring</a:t>
            </a:r>
          </a:p>
          <a:p>
            <a:r>
              <a:rPr lang="en-US" dirty="0" smtClean="0"/>
              <a:t>Sensor networks monitoring</a:t>
            </a:r>
          </a:p>
          <a:p>
            <a:r>
              <a:rPr lang="en-US" dirty="0" smtClean="0"/>
              <a:t>Credit card fraud detection</a:t>
            </a:r>
          </a:p>
          <a:p>
            <a:r>
              <a:rPr lang="en-US" dirty="0" smtClean="0"/>
              <a:t>Stock market analysis</a:t>
            </a:r>
          </a:p>
          <a:p>
            <a:r>
              <a:rPr lang="en-US" dirty="0" smtClean="0"/>
              <a:t>Online mining of click streams</a:t>
            </a:r>
          </a:p>
          <a:p>
            <a:r>
              <a:rPr lang="en-US" dirty="0" smtClean="0"/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42345758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9941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078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64099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4918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7813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877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82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</a:t>
            </a:r>
          </a:p>
          <a:p>
            <a:pPr lvl="1"/>
            <a:r>
              <a:rPr lang="en-US" dirty="0" smtClean="0"/>
              <a:t>Reasonable estimation of heavy-hitters</a:t>
            </a:r>
          </a:p>
          <a:p>
            <a:pPr lvl="1"/>
            <a:r>
              <a:rPr lang="en-US" dirty="0" smtClean="0"/>
              <a:t>Frequent over-estimation of tail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number of distinct events, distribution of events, </a:t>
            </a:r>
            <a:r>
              <a:rPr lang="en-US" smtClean="0"/>
              <a:t>error bounds</a:t>
            </a:r>
            <a:endParaRPr lang="en-US" dirty="0" smtClean="0"/>
          </a:p>
          <a:p>
            <a:pPr lvl="1"/>
            <a:r>
              <a:rPr lang="en-US" dirty="0" smtClean="0"/>
              <a:t>Tunable parameters: number of counters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r>
              <a:rPr lang="en-US" dirty="0" smtClean="0"/>
              <a:t>, size of counters</a:t>
            </a:r>
            <a:endParaRPr lang="en-US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42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72427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Stream Processing Architectures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523058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scale? Packet data streams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2 Gb</a:t>
            </a:r>
            <a:r>
              <a:rPr lang="en-US" dirty="0"/>
              <a:t>/sec link; say </a:t>
            </a:r>
            <a:r>
              <a:rPr lang="en-US" dirty="0" smtClean="0"/>
              <a:t>avg. </a:t>
            </a:r>
            <a:r>
              <a:rPr lang="en-US" dirty="0"/>
              <a:t>packet size is </a:t>
            </a:r>
            <a:r>
              <a:rPr lang="en-US" dirty="0" smtClean="0"/>
              <a:t>50 bytes</a:t>
            </a:r>
          </a:p>
          <a:p>
            <a:pPr lvl="1"/>
            <a:r>
              <a:rPr lang="en-US" dirty="0"/>
              <a:t>Number of packets/sec = 5 million </a:t>
            </a:r>
          </a:p>
          <a:p>
            <a:pPr lvl="1"/>
            <a:r>
              <a:rPr lang="en-US" dirty="0"/>
              <a:t>Time per packet = 0.2 </a:t>
            </a:r>
            <a:r>
              <a:rPr lang="en-US" dirty="0" smtClean="0"/>
              <a:t>microseconds </a:t>
            </a:r>
            <a:endParaRPr lang="en-US" dirty="0"/>
          </a:p>
          <a:p>
            <a:r>
              <a:rPr lang="en-US" dirty="0"/>
              <a:t>If we only capture header information per packet: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source/destination </a:t>
            </a:r>
            <a:r>
              <a:rPr lang="en-US" dirty="0"/>
              <a:t>IP, time, no. of bytes, etc. – at least </a:t>
            </a:r>
            <a:r>
              <a:rPr lang="en-US" dirty="0" smtClean="0"/>
              <a:t>10 bytes</a:t>
            </a:r>
          </a:p>
          <a:p>
            <a:pPr lvl="1"/>
            <a:r>
              <a:rPr lang="en-US" dirty="0" smtClean="0"/>
              <a:t>50 MB per second</a:t>
            </a:r>
          </a:p>
          <a:p>
            <a:pPr lvl="1"/>
            <a:r>
              <a:rPr lang="en-US" dirty="0" smtClean="0"/>
              <a:t>4+ TB per day</a:t>
            </a:r>
          </a:p>
          <a:p>
            <a:pPr lvl="1"/>
            <a:r>
              <a:rPr lang="en-US" b="1" dirty="0" smtClean="0"/>
              <a:t>Per link!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you wanted to do deep-packet inspection?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Minos </a:t>
            </a:r>
            <a:r>
              <a:rPr lang="en-US" sz="1000" b="0" dirty="0" err="1" smtClean="0">
                <a:solidFill>
                  <a:srgbClr val="000000"/>
                </a:solidFill>
              </a:rPr>
              <a:t>Garofalakis</a:t>
            </a:r>
            <a:r>
              <a:rPr lang="en-US" sz="1000" b="0" dirty="0" smtClean="0">
                <a:solidFill>
                  <a:srgbClr val="000000"/>
                </a:solidFill>
              </a:rPr>
              <a:t>, Berkeley  CS 286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9451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Architecture</a:t>
            </a:r>
            <a:endParaRPr lang="en-US" dirty="0"/>
          </a:p>
        </p:txBody>
      </p:sp>
      <p:pic>
        <p:nvPicPr>
          <p:cNvPr id="4" name="Picture 3" descr="stream-arc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981200"/>
            <a:ext cx="7601552" cy="29718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Carney et al. (VLDB 2002)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6926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Architecture</a:t>
            </a:r>
            <a:endParaRPr lang="en-US" dirty="0"/>
          </a:p>
        </p:txBody>
      </p:sp>
      <p:pic>
        <p:nvPicPr>
          <p:cNvPr id="3" name="Picture 2" descr="stream-arc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4200" y="1295400"/>
            <a:ext cx="5308600" cy="43434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Carney et al. (VLDB 2002)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54723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Distributed Architecture</a:t>
            </a:r>
            <a:endParaRPr lang="en-US" dirty="0"/>
          </a:p>
        </p:txBody>
      </p:sp>
      <p:pic>
        <p:nvPicPr>
          <p:cNvPr id="4" name="Picture 3" descr="spark-model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2500" y="2438400"/>
            <a:ext cx="4078300" cy="25146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err="1" smtClean="0">
                <a:solidFill>
                  <a:srgbClr val="000000"/>
                </a:solidFill>
              </a:rPr>
              <a:t>Zaharia</a:t>
            </a:r>
            <a:r>
              <a:rPr lang="en-US" sz="1000" b="0" dirty="0" smtClean="0">
                <a:solidFill>
                  <a:srgbClr val="000000"/>
                </a:solidFill>
              </a:rPr>
              <a:t> et al. (SOSP 2013</a:t>
            </a:r>
            <a:r>
              <a:rPr lang="en-US" sz="1000" b="0" dirty="0" smtClean="0">
                <a:solidFill>
                  <a:srgbClr val="000000"/>
                </a:solidFill>
              </a:rPr>
              <a:t>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9444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hard?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Intrinsic challenges:</a:t>
            </a:r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Limited storage</a:t>
            </a:r>
          </a:p>
          <a:p>
            <a:pPr lvl="1"/>
            <a:r>
              <a:rPr lang="en-US" dirty="0" smtClean="0"/>
              <a:t>Strict latency requirements</a:t>
            </a:r>
          </a:p>
          <a:p>
            <a:pPr lvl="1"/>
            <a:r>
              <a:rPr lang="en-US" dirty="0"/>
              <a:t>Out-of-order delivery</a:t>
            </a:r>
          </a:p>
          <a:p>
            <a:r>
              <a:rPr lang="en-US" dirty="0" smtClean="0"/>
              <a:t>System challenges:</a:t>
            </a:r>
          </a:p>
          <a:p>
            <a:pPr lvl="1"/>
            <a:r>
              <a:rPr lang="en-US" dirty="0" smtClean="0"/>
              <a:t>Load balancing</a:t>
            </a:r>
          </a:p>
          <a:p>
            <a:pPr lvl="1"/>
            <a:r>
              <a:rPr lang="en-US" dirty="0" smtClean="0"/>
              <a:t>Unreliable message delivery</a:t>
            </a:r>
          </a:p>
          <a:p>
            <a:pPr lvl="1"/>
            <a:r>
              <a:rPr lang="en-US" dirty="0" smtClean="0"/>
              <a:t>Fault-tolerance</a:t>
            </a:r>
          </a:p>
          <a:p>
            <a:pPr lvl="1"/>
            <a:r>
              <a:rPr lang="en-US" dirty="0" smtClean="0"/>
              <a:t>Consistency semantics (</a:t>
            </a:r>
            <a:r>
              <a:rPr lang="en-US" dirty="0" err="1" smtClean="0"/>
              <a:t>lossy</a:t>
            </a:r>
            <a:r>
              <a:rPr lang="en-US" dirty="0" smtClean="0"/>
              <a:t>, exactly once, at least once, etc.)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398557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Operator Graph</a:t>
            </a:r>
            <a:endParaRPr lang="en-US" dirty="0"/>
          </a:p>
        </p:txBody>
      </p:sp>
      <p:pic>
        <p:nvPicPr>
          <p:cNvPr id="4" name="Picture 3" descr="operato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2209800"/>
            <a:ext cx="8763000" cy="215231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err="1" smtClean="0">
                <a:solidFill>
                  <a:srgbClr val="000000"/>
                </a:solidFill>
              </a:rPr>
              <a:t>Gedik</a:t>
            </a:r>
            <a:r>
              <a:rPr lang="en-US" sz="1000" b="0" dirty="0" smtClean="0">
                <a:solidFill>
                  <a:srgbClr val="000000"/>
                </a:solidFill>
              </a:rPr>
              <a:t> et al. (SIGMOD 2008)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1307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Open-source real-time distributed stream processing system</a:t>
            </a:r>
          </a:p>
          <a:p>
            <a:pPr lvl="1"/>
            <a:r>
              <a:rPr lang="en-US" dirty="0" smtClean="0"/>
              <a:t>Started at </a:t>
            </a:r>
            <a:r>
              <a:rPr lang="en-US" dirty="0" err="1" smtClean="0"/>
              <a:t>BackType</a:t>
            </a:r>
            <a:endParaRPr lang="en-US" dirty="0" smtClean="0"/>
          </a:p>
          <a:p>
            <a:pPr lvl="1"/>
            <a:r>
              <a:rPr lang="en-US" dirty="0" err="1" smtClean="0"/>
              <a:t>BackType</a:t>
            </a:r>
            <a:r>
              <a:rPr lang="en-US" dirty="0" smtClean="0"/>
              <a:t> acquired by Twitter in 2011</a:t>
            </a:r>
          </a:p>
          <a:p>
            <a:pPr lvl="1"/>
            <a:r>
              <a:rPr lang="en-US" dirty="0" smtClean="0"/>
              <a:t>Now an Apache project</a:t>
            </a:r>
          </a:p>
          <a:p>
            <a:r>
              <a:rPr lang="en-US" dirty="0" smtClean="0"/>
              <a:t>Storm aspires to be the Hadoop of real-time processing!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8858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 Topologies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Storm topologies = “job”</a:t>
            </a:r>
          </a:p>
          <a:p>
            <a:pPr lvl="1"/>
            <a:r>
              <a:rPr lang="en-US" dirty="0" smtClean="0"/>
              <a:t>Once started, runs continuously until killed</a:t>
            </a:r>
          </a:p>
          <a:p>
            <a:r>
              <a:rPr lang="en-US" dirty="0"/>
              <a:t>A Storm topology is a </a:t>
            </a:r>
            <a:r>
              <a:rPr lang="en-US" dirty="0" smtClean="0"/>
              <a:t>computation graph</a:t>
            </a:r>
            <a:endParaRPr lang="en-US" dirty="0"/>
          </a:p>
          <a:p>
            <a:pPr lvl="1"/>
            <a:r>
              <a:rPr lang="en-US" dirty="0"/>
              <a:t>Graph contains nodes and edges </a:t>
            </a:r>
          </a:p>
          <a:p>
            <a:pPr lvl="1"/>
            <a:r>
              <a:rPr lang="en-US" dirty="0"/>
              <a:t>Nodes </a:t>
            </a:r>
            <a:r>
              <a:rPr lang="en-US" dirty="0" smtClean="0"/>
              <a:t>hold </a:t>
            </a:r>
            <a:r>
              <a:rPr lang="en-US" dirty="0"/>
              <a:t>processing logic (i.e., transformation over its input)</a:t>
            </a:r>
          </a:p>
          <a:p>
            <a:pPr lvl="1"/>
            <a:r>
              <a:rPr lang="en-US" dirty="0"/>
              <a:t>Directed edges indicate communication between </a:t>
            </a:r>
            <a:r>
              <a:rPr lang="en-US" dirty="0" smtClean="0"/>
              <a:t>nodes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64301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Streams, Spouts, and Bolts</a:t>
            </a:r>
            <a:endParaRPr lang="en-US" dirty="0"/>
          </a:p>
        </p:txBody>
      </p:sp>
      <p:sp>
        <p:nvSpPr>
          <p:cNvPr id="39" name="Hexagon 38"/>
          <p:cNvSpPr/>
          <p:nvPr/>
        </p:nvSpPr>
        <p:spPr bwMode="auto">
          <a:xfrm>
            <a:off x="4644008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0" name="Hexagon 39"/>
          <p:cNvSpPr/>
          <p:nvPr/>
        </p:nvSpPr>
        <p:spPr bwMode="auto">
          <a:xfrm>
            <a:off x="5940152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1" name="Hexagon 40"/>
          <p:cNvSpPr/>
          <p:nvPr/>
        </p:nvSpPr>
        <p:spPr bwMode="auto">
          <a:xfrm>
            <a:off x="7164288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2" name="Hexagon 41"/>
          <p:cNvSpPr/>
          <p:nvPr/>
        </p:nvSpPr>
        <p:spPr bwMode="auto">
          <a:xfrm>
            <a:off x="4644008" y="3717032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3" name="Hexagon 42"/>
          <p:cNvSpPr/>
          <p:nvPr/>
        </p:nvSpPr>
        <p:spPr bwMode="auto">
          <a:xfrm>
            <a:off x="6588224" y="3717032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4" name="Hexagon 43"/>
          <p:cNvSpPr/>
          <p:nvPr/>
        </p:nvSpPr>
        <p:spPr bwMode="auto">
          <a:xfrm>
            <a:off x="5724128" y="494116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5" name="Hexagon 44"/>
          <p:cNvSpPr/>
          <p:nvPr/>
        </p:nvSpPr>
        <p:spPr bwMode="auto">
          <a:xfrm>
            <a:off x="7164288" y="494116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7164288" y="1421160"/>
            <a:ext cx="936104" cy="720080"/>
            <a:chOff x="7028656" y="1925216"/>
            <a:chExt cx="936104" cy="720080"/>
          </a:xfrm>
        </p:grpSpPr>
        <p:sp>
          <p:nvSpPr>
            <p:cNvPr id="47" name="Isosceles Triangle 46"/>
            <p:cNvSpPr/>
            <p:nvPr/>
          </p:nvSpPr>
          <p:spPr bwMode="auto">
            <a:xfrm flipV="1">
              <a:off x="7028656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54269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292080" y="1421160"/>
            <a:ext cx="936104" cy="720080"/>
            <a:chOff x="5516488" y="1925216"/>
            <a:chExt cx="936104" cy="720080"/>
          </a:xfrm>
        </p:grpSpPr>
        <p:sp>
          <p:nvSpPr>
            <p:cNvPr id="50" name="Isosceles Triangle 49"/>
            <p:cNvSpPr/>
            <p:nvPr/>
          </p:nvSpPr>
          <p:spPr bwMode="auto">
            <a:xfrm flipV="1">
              <a:off x="5516488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642101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884368" y="3717032"/>
            <a:ext cx="936104" cy="720080"/>
            <a:chOff x="5516488" y="1925216"/>
            <a:chExt cx="936104" cy="720080"/>
          </a:xfrm>
        </p:grpSpPr>
        <p:sp>
          <p:nvSpPr>
            <p:cNvPr id="53" name="Isosceles Triangle 52"/>
            <p:cNvSpPr/>
            <p:nvPr/>
          </p:nvSpPr>
          <p:spPr bwMode="auto">
            <a:xfrm flipV="1">
              <a:off x="5516488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642101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cxnSp>
        <p:nvCxnSpPr>
          <p:cNvPr id="55" name="Straight Arrow Connector 54"/>
          <p:cNvCxnSpPr>
            <a:endCxn id="39" idx="5"/>
          </p:cNvCxnSpPr>
          <p:nvPr/>
        </p:nvCxnSpPr>
        <p:spPr bwMode="auto">
          <a:xfrm flipH="1">
            <a:off x="5382090" y="1988840"/>
            <a:ext cx="27003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Arrow Connector 55"/>
          <p:cNvCxnSpPr>
            <a:endCxn id="40" idx="4"/>
          </p:cNvCxnSpPr>
          <p:nvPr/>
        </p:nvCxnSpPr>
        <p:spPr bwMode="auto">
          <a:xfrm>
            <a:off x="5868144" y="1988840"/>
            <a:ext cx="27003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Arrow Connector 56"/>
          <p:cNvCxnSpPr/>
          <p:nvPr/>
        </p:nvCxnSpPr>
        <p:spPr bwMode="auto">
          <a:xfrm>
            <a:off x="5076056" y="3212976"/>
            <a:ext cx="0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Arrow Connector 57"/>
          <p:cNvCxnSpPr>
            <a:endCxn id="43" idx="4"/>
          </p:cNvCxnSpPr>
          <p:nvPr/>
        </p:nvCxnSpPr>
        <p:spPr bwMode="auto">
          <a:xfrm>
            <a:off x="6372200" y="3212976"/>
            <a:ext cx="414046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Arrow Connector 58"/>
          <p:cNvCxnSpPr>
            <a:endCxn id="43" idx="5"/>
          </p:cNvCxnSpPr>
          <p:nvPr/>
        </p:nvCxnSpPr>
        <p:spPr bwMode="auto">
          <a:xfrm flipH="1">
            <a:off x="7326306" y="3212976"/>
            <a:ext cx="342038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Straight Arrow Connector 59"/>
          <p:cNvCxnSpPr>
            <a:stCxn id="53" idx="0"/>
            <a:endCxn id="45" idx="5"/>
          </p:cNvCxnSpPr>
          <p:nvPr/>
        </p:nvCxnSpPr>
        <p:spPr bwMode="auto">
          <a:xfrm flipH="1">
            <a:off x="7902370" y="4437112"/>
            <a:ext cx="450050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Straight Arrow Connector 60"/>
          <p:cNvCxnSpPr>
            <a:stCxn id="42" idx="1"/>
            <a:endCxn id="44" idx="4"/>
          </p:cNvCxnSpPr>
          <p:nvPr/>
        </p:nvCxnSpPr>
        <p:spPr bwMode="auto">
          <a:xfrm>
            <a:off x="5382090" y="4509120"/>
            <a:ext cx="54006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2" name="Straight Arrow Connector 61"/>
          <p:cNvCxnSpPr>
            <a:stCxn id="44" idx="0"/>
            <a:endCxn id="45" idx="3"/>
          </p:cNvCxnSpPr>
          <p:nvPr/>
        </p:nvCxnSpPr>
        <p:spPr bwMode="auto">
          <a:xfrm>
            <a:off x="6660232" y="5337212"/>
            <a:ext cx="504056" cy="0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Straight Arrow Connector 62"/>
          <p:cNvCxnSpPr>
            <a:endCxn id="45" idx="4"/>
          </p:cNvCxnSpPr>
          <p:nvPr/>
        </p:nvCxnSpPr>
        <p:spPr bwMode="auto">
          <a:xfrm>
            <a:off x="7020272" y="4509120"/>
            <a:ext cx="342038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4" name="Straight Arrow Connector 63"/>
          <p:cNvCxnSpPr/>
          <p:nvPr/>
        </p:nvCxnSpPr>
        <p:spPr bwMode="auto">
          <a:xfrm>
            <a:off x="7632340" y="2132856"/>
            <a:ext cx="0" cy="288032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5" name="TextBox 64"/>
          <p:cNvSpPr txBox="1"/>
          <p:nvPr/>
        </p:nvSpPr>
        <p:spPr>
          <a:xfrm>
            <a:off x="5940152" y="1916832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580112" y="4386590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432667" y="4386590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3" name="Content Placeholder 2"/>
          <p:cNvSpPr txBox="1">
            <a:spLocks/>
          </p:cNvSpPr>
          <p:nvPr/>
        </p:nvSpPr>
        <p:spPr bwMode="auto">
          <a:xfrm>
            <a:off x="611560" y="2924944"/>
            <a:ext cx="3672408" cy="1224136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Spouts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 generators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May propagate a single stream to multiple consumers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4" name="Content Placeholder 2"/>
          <p:cNvSpPr txBox="1">
            <a:spLocks/>
          </p:cNvSpPr>
          <p:nvPr/>
        </p:nvSpPr>
        <p:spPr bwMode="auto">
          <a:xfrm>
            <a:off x="611560" y="4437112"/>
            <a:ext cx="3672408" cy="1440160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Bolts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Subscribe to streams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 transformers 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Process incoming streams and produce new ones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 bwMode="auto">
          <a:xfrm>
            <a:off x="611560" y="1196752"/>
            <a:ext cx="3672408" cy="1440160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The basic collection abstraction: an unbounded sequence of tuples </a:t>
            </a:r>
            <a:endParaRPr kumimoji="0" lang="en-US" sz="44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 are transformed by the processing elements of a topology </a:t>
            </a:r>
            <a:endParaRPr kumimoji="0" lang="en-US" sz="44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738824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 Architecture</a:t>
            </a:r>
            <a:endParaRPr lang="en-US" dirty="0"/>
          </a:p>
        </p:txBody>
      </p:sp>
      <p:pic>
        <p:nvPicPr>
          <p:cNvPr id="3" name="Content Placeholder 3" descr="storm-arc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" r="3285"/>
          <a:stretch>
            <a:fillRect/>
          </a:stretch>
        </p:blipFill>
        <p:spPr>
          <a:xfrm>
            <a:off x="611560" y="1196752"/>
            <a:ext cx="7992888" cy="4824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66635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 Groupings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Bolts are executed by multiple workers in parallel</a:t>
            </a:r>
          </a:p>
          <a:p>
            <a:r>
              <a:rPr lang="en-US" dirty="0" smtClean="0"/>
              <a:t>When a bolt emits a tuple, where should it go?</a:t>
            </a:r>
          </a:p>
          <a:p>
            <a:r>
              <a:rPr lang="en-US" dirty="0"/>
              <a:t>Stream </a:t>
            </a:r>
            <a:r>
              <a:rPr lang="en-US" dirty="0" smtClean="0"/>
              <a:t>groupings: </a:t>
            </a:r>
            <a:endParaRPr lang="en-US" dirty="0"/>
          </a:p>
          <a:p>
            <a:pPr lvl="1"/>
            <a:r>
              <a:rPr lang="en-US" dirty="0"/>
              <a:t>Shuffle grouping: round-robin</a:t>
            </a:r>
          </a:p>
          <a:p>
            <a:pPr lvl="1"/>
            <a:r>
              <a:rPr lang="en-US" dirty="0" smtClean="0"/>
              <a:t>Field </a:t>
            </a:r>
            <a:r>
              <a:rPr lang="en-US" dirty="0"/>
              <a:t>grouping: based on </a:t>
            </a:r>
            <a:r>
              <a:rPr lang="en-US" dirty="0" smtClean="0"/>
              <a:t>data value </a:t>
            </a:r>
            <a:endParaRPr lang="en-US" dirty="0"/>
          </a:p>
          <a:p>
            <a:endParaRPr lang="en-US" dirty="0"/>
          </a:p>
        </p:txBody>
      </p:sp>
      <p:pic>
        <p:nvPicPr>
          <p:cNvPr id="3" name="Content Placeholder 5" descr="storm-grouping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053" b="-14053"/>
          <a:stretch>
            <a:fillRect/>
          </a:stretch>
        </p:blipFill>
        <p:spPr>
          <a:xfrm>
            <a:off x="5256659" y="2113856"/>
            <a:ext cx="3811141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3648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reeform 16"/>
          <p:cNvSpPr>
            <a:spLocks/>
          </p:cNvSpPr>
          <p:nvPr/>
        </p:nvSpPr>
        <p:spPr bwMode="auto">
          <a:xfrm>
            <a:off x="2397125" y="2284413"/>
            <a:ext cx="866775" cy="723900"/>
          </a:xfrm>
          <a:custGeom>
            <a:avLst/>
            <a:gdLst>
              <a:gd name="T0" fmla="*/ 569 w 642"/>
              <a:gd name="T1" fmla="*/ 628 h 628"/>
              <a:gd name="T2" fmla="*/ 547 w 642"/>
              <a:gd name="T3" fmla="*/ 239 h 628"/>
              <a:gd name="T4" fmla="*/ 0 w 642"/>
              <a:gd name="T5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42" h="628">
                <a:moveTo>
                  <a:pt x="569" y="628"/>
                </a:moveTo>
                <a:cubicBezTo>
                  <a:pt x="605" y="486"/>
                  <a:pt x="642" y="344"/>
                  <a:pt x="547" y="239"/>
                </a:cubicBezTo>
                <a:cubicBezTo>
                  <a:pt x="452" y="134"/>
                  <a:pt x="226" y="67"/>
                  <a:pt x="0" y="0"/>
                </a:cubicBez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11" name="Group 17"/>
          <p:cNvGrpSpPr>
            <a:grpSpLocks/>
          </p:cNvGrpSpPr>
          <p:nvPr/>
        </p:nvGrpSpPr>
        <p:grpSpPr bwMode="auto">
          <a:xfrm>
            <a:off x="1809750" y="3709988"/>
            <a:ext cx="2192338" cy="1027112"/>
            <a:chOff x="1967" y="3066"/>
            <a:chExt cx="766" cy="665"/>
          </a:xfrm>
        </p:grpSpPr>
        <p:sp>
          <p:nvSpPr>
            <p:cNvPr id="212" name="Freeform 18"/>
            <p:cNvSpPr>
              <a:spLocks/>
            </p:cNvSpPr>
            <p:nvPr/>
          </p:nvSpPr>
          <p:spPr bwMode="auto">
            <a:xfrm>
              <a:off x="1967" y="3066"/>
              <a:ext cx="766" cy="665"/>
            </a:xfrm>
            <a:custGeom>
              <a:avLst/>
              <a:gdLst>
                <a:gd name="T0" fmla="*/ 42 w 766"/>
                <a:gd name="T1" fmla="*/ 231 h 665"/>
                <a:gd name="T2" fmla="*/ 12 w 766"/>
                <a:gd name="T3" fmla="*/ 264 h 665"/>
                <a:gd name="T4" fmla="*/ 0 w 766"/>
                <a:gd name="T5" fmla="*/ 312 h 665"/>
                <a:gd name="T6" fmla="*/ 6 w 766"/>
                <a:gd name="T7" fmla="*/ 347 h 665"/>
                <a:gd name="T8" fmla="*/ 22 w 766"/>
                <a:gd name="T9" fmla="*/ 377 h 665"/>
                <a:gd name="T10" fmla="*/ 38 w 766"/>
                <a:gd name="T11" fmla="*/ 390 h 665"/>
                <a:gd name="T12" fmla="*/ 18 w 766"/>
                <a:gd name="T13" fmla="*/ 435 h 665"/>
                <a:gd name="T14" fmla="*/ 23 w 766"/>
                <a:gd name="T15" fmla="*/ 488 h 665"/>
                <a:gd name="T16" fmla="*/ 51 w 766"/>
                <a:gd name="T17" fmla="*/ 528 h 665"/>
                <a:gd name="T18" fmla="*/ 94 w 766"/>
                <a:gd name="T19" fmla="*/ 543 h 665"/>
                <a:gd name="T20" fmla="*/ 113 w 766"/>
                <a:gd name="T21" fmla="*/ 561 h 665"/>
                <a:gd name="T22" fmla="*/ 153 w 766"/>
                <a:gd name="T23" fmla="*/ 603 h 665"/>
                <a:gd name="T24" fmla="*/ 204 w 766"/>
                <a:gd name="T25" fmla="*/ 624 h 665"/>
                <a:gd name="T26" fmla="*/ 258 w 766"/>
                <a:gd name="T27" fmla="*/ 619 h 665"/>
                <a:gd name="T28" fmla="*/ 292 w 766"/>
                <a:gd name="T29" fmla="*/ 602 h 665"/>
                <a:gd name="T30" fmla="*/ 322 w 766"/>
                <a:gd name="T31" fmla="*/ 639 h 665"/>
                <a:gd name="T32" fmla="*/ 362 w 766"/>
                <a:gd name="T33" fmla="*/ 661 h 665"/>
                <a:gd name="T34" fmla="*/ 411 w 766"/>
                <a:gd name="T35" fmla="*/ 663 h 665"/>
                <a:gd name="T36" fmla="*/ 463 w 766"/>
                <a:gd name="T37" fmla="*/ 637 h 665"/>
                <a:gd name="T38" fmla="*/ 499 w 766"/>
                <a:gd name="T39" fmla="*/ 586 h 665"/>
                <a:gd name="T40" fmla="*/ 519 w 766"/>
                <a:gd name="T41" fmla="*/ 573 h 665"/>
                <a:gd name="T42" fmla="*/ 560 w 766"/>
                <a:gd name="T43" fmla="*/ 583 h 665"/>
                <a:gd name="T44" fmla="*/ 591 w 766"/>
                <a:gd name="T45" fmla="*/ 578 h 665"/>
                <a:gd name="T46" fmla="*/ 618 w 766"/>
                <a:gd name="T47" fmla="*/ 563 h 665"/>
                <a:gd name="T48" fmla="*/ 655 w 766"/>
                <a:gd name="T49" fmla="*/ 510 h 665"/>
                <a:gd name="T50" fmla="*/ 663 w 766"/>
                <a:gd name="T51" fmla="*/ 463 h 665"/>
                <a:gd name="T52" fmla="*/ 684 w 766"/>
                <a:gd name="T53" fmla="*/ 457 h 665"/>
                <a:gd name="T54" fmla="*/ 722 w 766"/>
                <a:gd name="T55" fmla="*/ 433 h 665"/>
                <a:gd name="T56" fmla="*/ 758 w 766"/>
                <a:gd name="T57" fmla="*/ 373 h 665"/>
                <a:gd name="T58" fmla="*/ 766 w 766"/>
                <a:gd name="T59" fmla="*/ 322 h 665"/>
                <a:gd name="T60" fmla="*/ 752 w 766"/>
                <a:gd name="T61" fmla="*/ 256 h 665"/>
                <a:gd name="T62" fmla="*/ 744 w 766"/>
                <a:gd name="T63" fmla="*/ 225 h 665"/>
                <a:gd name="T64" fmla="*/ 747 w 766"/>
                <a:gd name="T65" fmla="*/ 173 h 665"/>
                <a:gd name="T66" fmla="*/ 729 w 766"/>
                <a:gd name="T67" fmla="*/ 124 h 665"/>
                <a:gd name="T68" fmla="*/ 694 w 766"/>
                <a:gd name="T69" fmla="*/ 90 h 665"/>
                <a:gd name="T70" fmla="*/ 675 w 766"/>
                <a:gd name="T71" fmla="*/ 66 h 665"/>
                <a:gd name="T72" fmla="*/ 650 w 766"/>
                <a:gd name="T73" fmla="*/ 24 h 665"/>
                <a:gd name="T74" fmla="*/ 609 w 766"/>
                <a:gd name="T75" fmla="*/ 2 h 665"/>
                <a:gd name="T76" fmla="*/ 576 w 766"/>
                <a:gd name="T77" fmla="*/ 2 h 665"/>
                <a:gd name="T78" fmla="*/ 550 w 766"/>
                <a:gd name="T79" fmla="*/ 15 h 665"/>
                <a:gd name="T80" fmla="*/ 529 w 766"/>
                <a:gd name="T81" fmla="*/ 36 h 665"/>
                <a:gd name="T82" fmla="*/ 516 w 766"/>
                <a:gd name="T83" fmla="*/ 21 h 665"/>
                <a:gd name="T84" fmla="*/ 493 w 766"/>
                <a:gd name="T85" fmla="*/ 5 h 665"/>
                <a:gd name="T86" fmla="*/ 467 w 766"/>
                <a:gd name="T87" fmla="*/ 0 h 665"/>
                <a:gd name="T88" fmla="*/ 436 w 766"/>
                <a:gd name="T89" fmla="*/ 8 h 665"/>
                <a:gd name="T90" fmla="*/ 410 w 766"/>
                <a:gd name="T91" fmla="*/ 30 h 665"/>
                <a:gd name="T92" fmla="*/ 398 w 766"/>
                <a:gd name="T93" fmla="*/ 52 h 665"/>
                <a:gd name="T94" fmla="*/ 359 w 766"/>
                <a:gd name="T95" fmla="*/ 25 h 665"/>
                <a:gd name="T96" fmla="*/ 332 w 766"/>
                <a:gd name="T97" fmla="*/ 20 h 665"/>
                <a:gd name="T98" fmla="*/ 295 w 766"/>
                <a:gd name="T99" fmla="*/ 29 h 665"/>
                <a:gd name="T100" fmla="*/ 263 w 766"/>
                <a:gd name="T101" fmla="*/ 55 h 665"/>
                <a:gd name="T102" fmla="*/ 248 w 766"/>
                <a:gd name="T103" fmla="*/ 80 h 665"/>
                <a:gd name="T104" fmla="*/ 204 w 766"/>
                <a:gd name="T105" fmla="*/ 62 h 665"/>
                <a:gd name="T106" fmla="*/ 164 w 766"/>
                <a:gd name="T107" fmla="*/ 64 h 665"/>
                <a:gd name="T108" fmla="*/ 131 w 766"/>
                <a:gd name="T109" fmla="*/ 78 h 665"/>
                <a:gd name="T110" fmla="*/ 103 w 766"/>
                <a:gd name="T111" fmla="*/ 102 h 665"/>
                <a:gd name="T112" fmla="*/ 77 w 766"/>
                <a:gd name="T113" fmla="*/ 147 h 665"/>
                <a:gd name="T114" fmla="*/ 69 w 766"/>
                <a:gd name="T115" fmla="*/ 188 h 665"/>
                <a:gd name="T116" fmla="*/ 69 w 766"/>
                <a:gd name="T117" fmla="*/ 22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665">
                  <a:moveTo>
                    <a:pt x="69" y="221"/>
                  </a:moveTo>
                  <a:lnTo>
                    <a:pt x="55" y="224"/>
                  </a:lnTo>
                  <a:lnTo>
                    <a:pt x="42" y="231"/>
                  </a:lnTo>
                  <a:lnTo>
                    <a:pt x="30" y="240"/>
                  </a:lnTo>
                  <a:lnTo>
                    <a:pt x="20" y="251"/>
                  </a:lnTo>
                  <a:lnTo>
                    <a:pt x="12" y="264"/>
                  </a:lnTo>
                  <a:lnTo>
                    <a:pt x="5" y="279"/>
                  </a:lnTo>
                  <a:lnTo>
                    <a:pt x="1" y="295"/>
                  </a:lnTo>
                  <a:lnTo>
                    <a:pt x="0" y="312"/>
                  </a:lnTo>
                  <a:lnTo>
                    <a:pt x="1" y="324"/>
                  </a:lnTo>
                  <a:lnTo>
                    <a:pt x="3" y="336"/>
                  </a:lnTo>
                  <a:lnTo>
                    <a:pt x="6" y="347"/>
                  </a:lnTo>
                  <a:lnTo>
                    <a:pt x="10" y="358"/>
                  </a:lnTo>
                  <a:lnTo>
                    <a:pt x="16" y="368"/>
                  </a:lnTo>
                  <a:lnTo>
                    <a:pt x="22" y="377"/>
                  </a:lnTo>
                  <a:lnTo>
                    <a:pt x="30" y="384"/>
                  </a:lnTo>
                  <a:lnTo>
                    <a:pt x="38" y="391"/>
                  </a:lnTo>
                  <a:lnTo>
                    <a:pt x="38" y="390"/>
                  </a:lnTo>
                  <a:lnTo>
                    <a:pt x="29" y="404"/>
                  </a:lnTo>
                  <a:lnTo>
                    <a:pt x="22" y="419"/>
                  </a:lnTo>
                  <a:lnTo>
                    <a:pt x="18" y="435"/>
                  </a:lnTo>
                  <a:lnTo>
                    <a:pt x="17" y="452"/>
                  </a:lnTo>
                  <a:lnTo>
                    <a:pt x="19" y="471"/>
                  </a:lnTo>
                  <a:lnTo>
                    <a:pt x="23" y="488"/>
                  </a:lnTo>
                  <a:lnTo>
                    <a:pt x="30" y="503"/>
                  </a:lnTo>
                  <a:lnTo>
                    <a:pt x="39" y="517"/>
                  </a:lnTo>
                  <a:lnTo>
                    <a:pt x="51" y="528"/>
                  </a:lnTo>
                  <a:lnTo>
                    <a:pt x="64" y="536"/>
                  </a:lnTo>
                  <a:lnTo>
                    <a:pt x="78" y="541"/>
                  </a:lnTo>
                  <a:lnTo>
                    <a:pt x="94" y="543"/>
                  </a:lnTo>
                  <a:lnTo>
                    <a:pt x="103" y="543"/>
                  </a:lnTo>
                  <a:lnTo>
                    <a:pt x="103" y="543"/>
                  </a:lnTo>
                  <a:lnTo>
                    <a:pt x="113" y="561"/>
                  </a:lnTo>
                  <a:lnTo>
                    <a:pt x="125" y="577"/>
                  </a:lnTo>
                  <a:lnTo>
                    <a:pt x="138" y="591"/>
                  </a:lnTo>
                  <a:lnTo>
                    <a:pt x="153" y="603"/>
                  </a:lnTo>
                  <a:lnTo>
                    <a:pt x="169" y="613"/>
                  </a:lnTo>
                  <a:lnTo>
                    <a:pt x="186" y="619"/>
                  </a:lnTo>
                  <a:lnTo>
                    <a:pt x="204" y="624"/>
                  </a:lnTo>
                  <a:lnTo>
                    <a:pt x="222" y="625"/>
                  </a:lnTo>
                  <a:lnTo>
                    <a:pt x="240" y="624"/>
                  </a:lnTo>
                  <a:lnTo>
                    <a:pt x="258" y="619"/>
                  </a:lnTo>
                  <a:lnTo>
                    <a:pt x="276" y="612"/>
                  </a:lnTo>
                  <a:lnTo>
                    <a:pt x="292" y="602"/>
                  </a:lnTo>
                  <a:lnTo>
                    <a:pt x="292" y="602"/>
                  </a:lnTo>
                  <a:lnTo>
                    <a:pt x="301" y="616"/>
                  </a:lnTo>
                  <a:lnTo>
                    <a:pt x="311" y="628"/>
                  </a:lnTo>
                  <a:lnTo>
                    <a:pt x="322" y="639"/>
                  </a:lnTo>
                  <a:lnTo>
                    <a:pt x="335" y="648"/>
                  </a:lnTo>
                  <a:lnTo>
                    <a:pt x="348" y="655"/>
                  </a:lnTo>
                  <a:lnTo>
                    <a:pt x="362" y="661"/>
                  </a:lnTo>
                  <a:lnTo>
                    <a:pt x="376" y="664"/>
                  </a:lnTo>
                  <a:lnTo>
                    <a:pt x="391" y="665"/>
                  </a:lnTo>
                  <a:lnTo>
                    <a:pt x="411" y="663"/>
                  </a:lnTo>
                  <a:lnTo>
                    <a:pt x="429" y="658"/>
                  </a:lnTo>
                  <a:lnTo>
                    <a:pt x="447" y="649"/>
                  </a:lnTo>
                  <a:lnTo>
                    <a:pt x="463" y="637"/>
                  </a:lnTo>
                  <a:lnTo>
                    <a:pt x="477" y="622"/>
                  </a:lnTo>
                  <a:lnTo>
                    <a:pt x="489" y="605"/>
                  </a:lnTo>
                  <a:lnTo>
                    <a:pt x="499" y="586"/>
                  </a:lnTo>
                  <a:lnTo>
                    <a:pt x="506" y="564"/>
                  </a:lnTo>
                  <a:lnTo>
                    <a:pt x="506" y="565"/>
                  </a:lnTo>
                  <a:lnTo>
                    <a:pt x="519" y="573"/>
                  </a:lnTo>
                  <a:lnTo>
                    <a:pt x="532" y="579"/>
                  </a:lnTo>
                  <a:lnTo>
                    <a:pt x="546" y="582"/>
                  </a:lnTo>
                  <a:lnTo>
                    <a:pt x="560" y="583"/>
                  </a:lnTo>
                  <a:lnTo>
                    <a:pt x="571" y="582"/>
                  </a:lnTo>
                  <a:lnTo>
                    <a:pt x="581" y="581"/>
                  </a:lnTo>
                  <a:lnTo>
                    <a:pt x="591" y="578"/>
                  </a:lnTo>
                  <a:lnTo>
                    <a:pt x="600" y="574"/>
                  </a:lnTo>
                  <a:lnTo>
                    <a:pt x="609" y="569"/>
                  </a:lnTo>
                  <a:lnTo>
                    <a:pt x="618" y="563"/>
                  </a:lnTo>
                  <a:lnTo>
                    <a:pt x="633" y="548"/>
                  </a:lnTo>
                  <a:lnTo>
                    <a:pt x="645" y="530"/>
                  </a:lnTo>
                  <a:lnTo>
                    <a:pt x="655" y="510"/>
                  </a:lnTo>
                  <a:lnTo>
                    <a:pt x="661" y="487"/>
                  </a:lnTo>
                  <a:lnTo>
                    <a:pt x="663" y="475"/>
                  </a:lnTo>
                  <a:lnTo>
                    <a:pt x="663" y="463"/>
                  </a:lnTo>
                  <a:lnTo>
                    <a:pt x="663" y="463"/>
                  </a:lnTo>
                  <a:lnTo>
                    <a:pt x="674" y="461"/>
                  </a:lnTo>
                  <a:lnTo>
                    <a:pt x="684" y="457"/>
                  </a:lnTo>
                  <a:lnTo>
                    <a:pt x="694" y="452"/>
                  </a:lnTo>
                  <a:lnTo>
                    <a:pt x="704" y="447"/>
                  </a:lnTo>
                  <a:lnTo>
                    <a:pt x="722" y="433"/>
                  </a:lnTo>
                  <a:lnTo>
                    <a:pt x="737" y="415"/>
                  </a:lnTo>
                  <a:lnTo>
                    <a:pt x="749" y="395"/>
                  </a:lnTo>
                  <a:lnTo>
                    <a:pt x="758" y="373"/>
                  </a:lnTo>
                  <a:lnTo>
                    <a:pt x="764" y="348"/>
                  </a:lnTo>
                  <a:lnTo>
                    <a:pt x="766" y="335"/>
                  </a:lnTo>
                  <a:lnTo>
                    <a:pt x="766" y="322"/>
                  </a:lnTo>
                  <a:lnTo>
                    <a:pt x="764" y="299"/>
                  </a:lnTo>
                  <a:lnTo>
                    <a:pt x="760" y="277"/>
                  </a:lnTo>
                  <a:lnTo>
                    <a:pt x="752" y="256"/>
                  </a:lnTo>
                  <a:lnTo>
                    <a:pt x="741" y="236"/>
                  </a:lnTo>
                  <a:lnTo>
                    <a:pt x="741" y="236"/>
                  </a:lnTo>
                  <a:lnTo>
                    <a:pt x="744" y="225"/>
                  </a:lnTo>
                  <a:lnTo>
                    <a:pt x="746" y="214"/>
                  </a:lnTo>
                  <a:lnTo>
                    <a:pt x="748" y="192"/>
                  </a:lnTo>
                  <a:lnTo>
                    <a:pt x="747" y="173"/>
                  </a:lnTo>
                  <a:lnTo>
                    <a:pt x="743" y="155"/>
                  </a:lnTo>
                  <a:lnTo>
                    <a:pt x="737" y="139"/>
                  </a:lnTo>
                  <a:lnTo>
                    <a:pt x="729" y="124"/>
                  </a:lnTo>
                  <a:lnTo>
                    <a:pt x="719" y="110"/>
                  </a:lnTo>
                  <a:lnTo>
                    <a:pt x="707" y="99"/>
                  </a:lnTo>
                  <a:lnTo>
                    <a:pt x="694" y="90"/>
                  </a:lnTo>
                  <a:lnTo>
                    <a:pt x="679" y="84"/>
                  </a:lnTo>
                  <a:lnTo>
                    <a:pt x="679" y="83"/>
                  </a:lnTo>
                  <a:lnTo>
                    <a:pt x="675" y="66"/>
                  </a:lnTo>
                  <a:lnTo>
                    <a:pt x="669" y="50"/>
                  </a:lnTo>
                  <a:lnTo>
                    <a:pt x="660" y="36"/>
                  </a:lnTo>
                  <a:lnTo>
                    <a:pt x="650" y="24"/>
                  </a:lnTo>
                  <a:lnTo>
                    <a:pt x="638" y="14"/>
                  </a:lnTo>
                  <a:lnTo>
                    <a:pt x="624" y="6"/>
                  </a:lnTo>
                  <a:lnTo>
                    <a:pt x="609" y="2"/>
                  </a:lnTo>
                  <a:lnTo>
                    <a:pt x="594" y="0"/>
                  </a:lnTo>
                  <a:lnTo>
                    <a:pt x="585" y="1"/>
                  </a:lnTo>
                  <a:lnTo>
                    <a:pt x="576" y="2"/>
                  </a:lnTo>
                  <a:lnTo>
                    <a:pt x="567" y="5"/>
                  </a:lnTo>
                  <a:lnTo>
                    <a:pt x="558" y="9"/>
                  </a:lnTo>
                  <a:lnTo>
                    <a:pt x="550" y="15"/>
                  </a:lnTo>
                  <a:lnTo>
                    <a:pt x="542" y="21"/>
                  </a:lnTo>
                  <a:lnTo>
                    <a:pt x="535" y="28"/>
                  </a:lnTo>
                  <a:lnTo>
                    <a:pt x="529" y="36"/>
                  </a:lnTo>
                  <a:lnTo>
                    <a:pt x="529" y="36"/>
                  </a:lnTo>
                  <a:lnTo>
                    <a:pt x="523" y="28"/>
                  </a:lnTo>
                  <a:lnTo>
                    <a:pt x="516" y="21"/>
                  </a:lnTo>
                  <a:lnTo>
                    <a:pt x="509" y="15"/>
                  </a:lnTo>
                  <a:lnTo>
                    <a:pt x="501" y="9"/>
                  </a:lnTo>
                  <a:lnTo>
                    <a:pt x="493" y="5"/>
                  </a:lnTo>
                  <a:lnTo>
                    <a:pt x="485" y="2"/>
                  </a:lnTo>
                  <a:lnTo>
                    <a:pt x="476" y="1"/>
                  </a:lnTo>
                  <a:lnTo>
                    <a:pt x="467" y="0"/>
                  </a:lnTo>
                  <a:lnTo>
                    <a:pt x="456" y="1"/>
                  </a:lnTo>
                  <a:lnTo>
                    <a:pt x="446" y="4"/>
                  </a:lnTo>
                  <a:lnTo>
                    <a:pt x="436" y="8"/>
                  </a:lnTo>
                  <a:lnTo>
                    <a:pt x="427" y="14"/>
                  </a:lnTo>
                  <a:lnTo>
                    <a:pt x="418" y="21"/>
                  </a:lnTo>
                  <a:lnTo>
                    <a:pt x="410" y="30"/>
                  </a:lnTo>
                  <a:lnTo>
                    <a:pt x="404" y="40"/>
                  </a:lnTo>
                  <a:lnTo>
                    <a:pt x="398" y="51"/>
                  </a:lnTo>
                  <a:lnTo>
                    <a:pt x="398" y="52"/>
                  </a:lnTo>
                  <a:lnTo>
                    <a:pt x="384" y="39"/>
                  </a:lnTo>
                  <a:lnTo>
                    <a:pt x="368" y="29"/>
                  </a:lnTo>
                  <a:lnTo>
                    <a:pt x="359" y="25"/>
                  </a:lnTo>
                  <a:lnTo>
                    <a:pt x="351" y="22"/>
                  </a:lnTo>
                  <a:lnTo>
                    <a:pt x="341" y="21"/>
                  </a:lnTo>
                  <a:lnTo>
                    <a:pt x="332" y="20"/>
                  </a:lnTo>
                  <a:lnTo>
                    <a:pt x="319" y="21"/>
                  </a:lnTo>
                  <a:lnTo>
                    <a:pt x="307" y="24"/>
                  </a:lnTo>
                  <a:lnTo>
                    <a:pt x="295" y="29"/>
                  </a:lnTo>
                  <a:lnTo>
                    <a:pt x="283" y="36"/>
                  </a:lnTo>
                  <a:lnTo>
                    <a:pt x="273" y="45"/>
                  </a:lnTo>
                  <a:lnTo>
                    <a:pt x="263" y="55"/>
                  </a:lnTo>
                  <a:lnTo>
                    <a:pt x="255" y="66"/>
                  </a:lnTo>
                  <a:lnTo>
                    <a:pt x="248" y="79"/>
                  </a:lnTo>
                  <a:lnTo>
                    <a:pt x="248" y="80"/>
                  </a:lnTo>
                  <a:lnTo>
                    <a:pt x="234" y="72"/>
                  </a:lnTo>
                  <a:lnTo>
                    <a:pt x="219" y="66"/>
                  </a:lnTo>
                  <a:lnTo>
                    <a:pt x="204" y="62"/>
                  </a:lnTo>
                  <a:lnTo>
                    <a:pt x="188" y="61"/>
                  </a:lnTo>
                  <a:lnTo>
                    <a:pt x="176" y="62"/>
                  </a:lnTo>
                  <a:lnTo>
                    <a:pt x="164" y="64"/>
                  </a:lnTo>
                  <a:lnTo>
                    <a:pt x="152" y="67"/>
                  </a:lnTo>
                  <a:lnTo>
                    <a:pt x="141" y="72"/>
                  </a:lnTo>
                  <a:lnTo>
                    <a:pt x="131" y="78"/>
                  </a:lnTo>
                  <a:lnTo>
                    <a:pt x="121" y="85"/>
                  </a:lnTo>
                  <a:lnTo>
                    <a:pt x="111" y="93"/>
                  </a:lnTo>
                  <a:lnTo>
                    <a:pt x="103" y="102"/>
                  </a:lnTo>
                  <a:lnTo>
                    <a:pt x="88" y="123"/>
                  </a:lnTo>
                  <a:lnTo>
                    <a:pt x="82" y="135"/>
                  </a:lnTo>
                  <a:lnTo>
                    <a:pt x="77" y="147"/>
                  </a:lnTo>
                  <a:lnTo>
                    <a:pt x="73" y="160"/>
                  </a:lnTo>
                  <a:lnTo>
                    <a:pt x="70" y="174"/>
                  </a:lnTo>
                  <a:lnTo>
                    <a:pt x="69" y="188"/>
                  </a:lnTo>
                  <a:lnTo>
                    <a:pt x="68" y="202"/>
                  </a:lnTo>
                  <a:lnTo>
                    <a:pt x="68" y="212"/>
                  </a:lnTo>
                  <a:lnTo>
                    <a:pt x="69" y="221"/>
                  </a:lnTo>
                  <a:close/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3" name="Freeform 19"/>
            <p:cNvSpPr>
              <a:spLocks/>
            </p:cNvSpPr>
            <p:nvPr/>
          </p:nvSpPr>
          <p:spPr bwMode="auto">
            <a:xfrm>
              <a:off x="2005" y="3457"/>
              <a:ext cx="45" cy="13"/>
            </a:xfrm>
            <a:custGeom>
              <a:avLst/>
              <a:gdLst>
                <a:gd name="T0" fmla="*/ 0 w 45"/>
                <a:gd name="T1" fmla="*/ 0 h 13"/>
                <a:gd name="T2" fmla="*/ 9 w 45"/>
                <a:gd name="T3" fmla="*/ 5 h 13"/>
                <a:gd name="T4" fmla="*/ 19 w 45"/>
                <a:gd name="T5" fmla="*/ 10 h 13"/>
                <a:gd name="T6" fmla="*/ 29 w 45"/>
                <a:gd name="T7" fmla="*/ 12 h 13"/>
                <a:gd name="T8" fmla="*/ 39 w 45"/>
                <a:gd name="T9" fmla="*/ 13 h 13"/>
                <a:gd name="T10" fmla="*/ 42 w 45"/>
                <a:gd name="T11" fmla="*/ 13 h 13"/>
                <a:gd name="T12" fmla="*/ 45 w 45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3">
                  <a:moveTo>
                    <a:pt x="0" y="0"/>
                  </a:moveTo>
                  <a:lnTo>
                    <a:pt x="9" y="5"/>
                  </a:lnTo>
                  <a:lnTo>
                    <a:pt x="19" y="10"/>
                  </a:lnTo>
                  <a:lnTo>
                    <a:pt x="29" y="12"/>
                  </a:lnTo>
                  <a:lnTo>
                    <a:pt x="39" y="13"/>
                  </a:lnTo>
                  <a:lnTo>
                    <a:pt x="42" y="13"/>
                  </a:lnTo>
                  <a:lnTo>
                    <a:pt x="45" y="1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4" name="Freeform 20"/>
            <p:cNvSpPr>
              <a:spLocks/>
            </p:cNvSpPr>
            <p:nvPr/>
          </p:nvSpPr>
          <p:spPr bwMode="auto">
            <a:xfrm>
              <a:off x="2070" y="3603"/>
              <a:ext cx="20" cy="6"/>
            </a:xfrm>
            <a:custGeom>
              <a:avLst/>
              <a:gdLst>
                <a:gd name="T0" fmla="*/ 0 w 20"/>
                <a:gd name="T1" fmla="*/ 6 h 6"/>
                <a:gd name="T2" fmla="*/ 10 w 20"/>
                <a:gd name="T3" fmla="*/ 4 h 6"/>
                <a:gd name="T4" fmla="*/ 20 w 2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6"/>
                  </a:moveTo>
                  <a:lnTo>
                    <a:pt x="10" y="4"/>
                  </a:lnTo>
                  <a:lnTo>
                    <a:pt x="2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5" name="Freeform 21"/>
            <p:cNvSpPr>
              <a:spLocks/>
            </p:cNvSpPr>
            <p:nvPr/>
          </p:nvSpPr>
          <p:spPr bwMode="auto">
            <a:xfrm>
              <a:off x="2247" y="3641"/>
              <a:ext cx="12" cy="27"/>
            </a:xfrm>
            <a:custGeom>
              <a:avLst/>
              <a:gdLst>
                <a:gd name="T0" fmla="*/ 0 w 12"/>
                <a:gd name="T1" fmla="*/ 0 h 27"/>
                <a:gd name="T2" fmla="*/ 5 w 12"/>
                <a:gd name="T3" fmla="*/ 14 h 27"/>
                <a:gd name="T4" fmla="*/ 12 w 12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7">
                  <a:moveTo>
                    <a:pt x="0" y="0"/>
                  </a:moveTo>
                  <a:lnTo>
                    <a:pt x="5" y="14"/>
                  </a:lnTo>
                  <a:lnTo>
                    <a:pt x="12" y="27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6" name="Freeform 22"/>
            <p:cNvSpPr>
              <a:spLocks/>
            </p:cNvSpPr>
            <p:nvPr/>
          </p:nvSpPr>
          <p:spPr bwMode="auto">
            <a:xfrm>
              <a:off x="2473" y="3601"/>
              <a:ext cx="5" cy="29"/>
            </a:xfrm>
            <a:custGeom>
              <a:avLst/>
              <a:gdLst>
                <a:gd name="T0" fmla="*/ 0 w 5"/>
                <a:gd name="T1" fmla="*/ 29 h 29"/>
                <a:gd name="T2" fmla="*/ 3 w 5"/>
                <a:gd name="T3" fmla="*/ 15 h 29"/>
                <a:gd name="T4" fmla="*/ 5 w 5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9">
                  <a:moveTo>
                    <a:pt x="0" y="29"/>
                  </a:moveTo>
                  <a:lnTo>
                    <a:pt x="3" y="15"/>
                  </a:lnTo>
                  <a:lnTo>
                    <a:pt x="5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7" name="Freeform 23"/>
            <p:cNvSpPr>
              <a:spLocks/>
            </p:cNvSpPr>
            <p:nvPr/>
          </p:nvSpPr>
          <p:spPr bwMode="auto">
            <a:xfrm>
              <a:off x="2572" y="3419"/>
              <a:ext cx="58" cy="110"/>
            </a:xfrm>
            <a:custGeom>
              <a:avLst/>
              <a:gdLst>
                <a:gd name="T0" fmla="*/ 58 w 58"/>
                <a:gd name="T1" fmla="*/ 110 h 110"/>
                <a:gd name="T2" fmla="*/ 58 w 58"/>
                <a:gd name="T3" fmla="*/ 110 h 110"/>
                <a:gd name="T4" fmla="*/ 58 w 58"/>
                <a:gd name="T5" fmla="*/ 109 h 110"/>
                <a:gd name="T6" fmla="*/ 57 w 58"/>
                <a:gd name="T7" fmla="*/ 92 h 110"/>
                <a:gd name="T8" fmla="*/ 54 w 58"/>
                <a:gd name="T9" fmla="*/ 76 h 110"/>
                <a:gd name="T10" fmla="*/ 49 w 58"/>
                <a:gd name="T11" fmla="*/ 60 h 110"/>
                <a:gd name="T12" fmla="*/ 43 w 58"/>
                <a:gd name="T13" fmla="*/ 45 h 110"/>
                <a:gd name="T14" fmla="*/ 34 w 58"/>
                <a:gd name="T15" fmla="*/ 32 h 110"/>
                <a:gd name="T16" fmla="*/ 24 w 58"/>
                <a:gd name="T17" fmla="*/ 19 h 110"/>
                <a:gd name="T18" fmla="*/ 13 w 58"/>
                <a:gd name="T19" fmla="*/ 9 h 110"/>
                <a:gd name="T20" fmla="*/ 0 w 58"/>
                <a:gd name="T2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10">
                  <a:moveTo>
                    <a:pt x="58" y="110"/>
                  </a:moveTo>
                  <a:lnTo>
                    <a:pt x="58" y="110"/>
                  </a:lnTo>
                  <a:lnTo>
                    <a:pt x="58" y="109"/>
                  </a:lnTo>
                  <a:lnTo>
                    <a:pt x="57" y="92"/>
                  </a:lnTo>
                  <a:lnTo>
                    <a:pt x="54" y="76"/>
                  </a:lnTo>
                  <a:lnTo>
                    <a:pt x="49" y="60"/>
                  </a:lnTo>
                  <a:lnTo>
                    <a:pt x="43" y="45"/>
                  </a:lnTo>
                  <a:lnTo>
                    <a:pt x="34" y="32"/>
                  </a:lnTo>
                  <a:lnTo>
                    <a:pt x="24" y="19"/>
                  </a:lnTo>
                  <a:lnTo>
                    <a:pt x="13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8" name="Freeform 24"/>
            <p:cNvSpPr>
              <a:spLocks/>
            </p:cNvSpPr>
            <p:nvPr/>
          </p:nvSpPr>
          <p:spPr bwMode="auto">
            <a:xfrm>
              <a:off x="2682" y="3302"/>
              <a:ext cx="26" cy="41"/>
            </a:xfrm>
            <a:custGeom>
              <a:avLst/>
              <a:gdLst>
                <a:gd name="T0" fmla="*/ 0 w 26"/>
                <a:gd name="T1" fmla="*/ 41 h 41"/>
                <a:gd name="T2" fmla="*/ 8 w 26"/>
                <a:gd name="T3" fmla="*/ 32 h 41"/>
                <a:gd name="T4" fmla="*/ 15 w 26"/>
                <a:gd name="T5" fmla="*/ 22 h 41"/>
                <a:gd name="T6" fmla="*/ 21 w 26"/>
                <a:gd name="T7" fmla="*/ 12 h 41"/>
                <a:gd name="T8" fmla="*/ 26 w 26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1">
                  <a:moveTo>
                    <a:pt x="0" y="41"/>
                  </a:moveTo>
                  <a:lnTo>
                    <a:pt x="8" y="32"/>
                  </a:lnTo>
                  <a:lnTo>
                    <a:pt x="15" y="22"/>
                  </a:lnTo>
                  <a:lnTo>
                    <a:pt x="21" y="12"/>
                  </a:lnTo>
                  <a:lnTo>
                    <a:pt x="26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9" name="Freeform 25"/>
            <p:cNvSpPr>
              <a:spLocks/>
            </p:cNvSpPr>
            <p:nvPr/>
          </p:nvSpPr>
          <p:spPr bwMode="auto">
            <a:xfrm>
              <a:off x="2646" y="3149"/>
              <a:ext cx="1" cy="20"/>
            </a:xfrm>
            <a:custGeom>
              <a:avLst/>
              <a:gdLst>
                <a:gd name="T0" fmla="*/ 1 w 1"/>
                <a:gd name="T1" fmla="*/ 20 h 20"/>
                <a:gd name="T2" fmla="*/ 1 w 1"/>
                <a:gd name="T3" fmla="*/ 19 h 20"/>
                <a:gd name="T4" fmla="*/ 1 w 1"/>
                <a:gd name="T5" fmla="*/ 19 h 20"/>
                <a:gd name="T6" fmla="*/ 1 w 1"/>
                <a:gd name="T7" fmla="*/ 9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20"/>
                  </a:moveTo>
                  <a:lnTo>
                    <a:pt x="1" y="19"/>
                  </a:lnTo>
                  <a:lnTo>
                    <a:pt x="1" y="19"/>
                  </a:lnTo>
                  <a:lnTo>
                    <a:pt x="1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0" name="Freeform 26"/>
            <p:cNvSpPr>
              <a:spLocks/>
            </p:cNvSpPr>
            <p:nvPr/>
          </p:nvSpPr>
          <p:spPr bwMode="auto">
            <a:xfrm>
              <a:off x="2482" y="3102"/>
              <a:ext cx="14" cy="25"/>
            </a:xfrm>
            <a:custGeom>
              <a:avLst/>
              <a:gdLst>
                <a:gd name="T0" fmla="*/ 14 w 14"/>
                <a:gd name="T1" fmla="*/ 0 h 25"/>
                <a:gd name="T2" fmla="*/ 6 w 14"/>
                <a:gd name="T3" fmla="*/ 12 h 25"/>
                <a:gd name="T4" fmla="*/ 0 w 14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5">
                  <a:moveTo>
                    <a:pt x="14" y="0"/>
                  </a:moveTo>
                  <a:lnTo>
                    <a:pt x="6" y="12"/>
                  </a:lnTo>
                  <a:lnTo>
                    <a:pt x="0" y="25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1" name="Freeform 27"/>
            <p:cNvSpPr>
              <a:spLocks/>
            </p:cNvSpPr>
            <p:nvPr/>
          </p:nvSpPr>
          <p:spPr bwMode="auto">
            <a:xfrm>
              <a:off x="2036" y="3287"/>
              <a:ext cx="4" cy="22"/>
            </a:xfrm>
            <a:custGeom>
              <a:avLst/>
              <a:gdLst>
                <a:gd name="T0" fmla="*/ 0 w 4"/>
                <a:gd name="T1" fmla="*/ 0 h 22"/>
                <a:gd name="T2" fmla="*/ 2 w 4"/>
                <a:gd name="T3" fmla="*/ 11 h 22"/>
                <a:gd name="T4" fmla="*/ 4 w 4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2">
                  <a:moveTo>
                    <a:pt x="0" y="0"/>
                  </a:moveTo>
                  <a:lnTo>
                    <a:pt x="2" y="11"/>
                  </a:lnTo>
                  <a:lnTo>
                    <a:pt x="4" y="2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22" name="Text Box 28"/>
          <p:cNvSpPr txBox="1">
            <a:spLocks noChangeArrowheads="1"/>
          </p:cNvSpPr>
          <p:nvPr/>
        </p:nvSpPr>
        <p:spPr bwMode="auto">
          <a:xfrm>
            <a:off x="2058988" y="4213225"/>
            <a:ext cx="139858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99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Converged IP/MPLS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</a:t>
            </a:r>
          </a:p>
        </p:txBody>
      </p:sp>
      <p:sp>
        <p:nvSpPr>
          <p:cNvPr id="223" name="Oval 29"/>
          <p:cNvSpPr>
            <a:spLocks noChangeArrowheads="1"/>
          </p:cNvSpPr>
          <p:nvPr/>
        </p:nvSpPr>
        <p:spPr bwMode="auto">
          <a:xfrm>
            <a:off x="3125788" y="4889500"/>
            <a:ext cx="760412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4" name="Text Box 30"/>
          <p:cNvSpPr txBox="1">
            <a:spLocks noChangeArrowheads="1"/>
          </p:cNvSpPr>
          <p:nvPr/>
        </p:nvSpPr>
        <p:spPr bwMode="auto">
          <a:xfrm>
            <a:off x="3281363" y="4938713"/>
            <a:ext cx="525462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PSTN</a:t>
            </a:r>
          </a:p>
        </p:txBody>
      </p:sp>
      <p:sp>
        <p:nvSpPr>
          <p:cNvPr id="225" name="Oval 31"/>
          <p:cNvSpPr>
            <a:spLocks noChangeArrowheads="1"/>
          </p:cNvSpPr>
          <p:nvPr/>
        </p:nvSpPr>
        <p:spPr bwMode="auto">
          <a:xfrm>
            <a:off x="1966913" y="4994275"/>
            <a:ext cx="758825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6" name="Text Box 32"/>
          <p:cNvSpPr txBox="1">
            <a:spLocks noChangeArrowheads="1"/>
          </p:cNvSpPr>
          <p:nvPr/>
        </p:nvSpPr>
        <p:spPr bwMode="auto">
          <a:xfrm>
            <a:off x="1968500" y="5013325"/>
            <a:ext cx="819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DSL/Cable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Networks</a:t>
            </a:r>
          </a:p>
        </p:txBody>
      </p:sp>
      <p:sp>
        <p:nvSpPr>
          <p:cNvPr id="227" name="Oval 33"/>
          <p:cNvSpPr>
            <a:spLocks noChangeArrowheads="1"/>
          </p:cNvSpPr>
          <p:nvPr/>
        </p:nvSpPr>
        <p:spPr bwMode="auto">
          <a:xfrm>
            <a:off x="809625" y="4718050"/>
            <a:ext cx="800100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8" name="Text Box 34"/>
          <p:cNvSpPr txBox="1">
            <a:spLocks noChangeArrowheads="1"/>
          </p:cNvSpPr>
          <p:nvPr/>
        </p:nvSpPr>
        <p:spPr bwMode="auto">
          <a:xfrm>
            <a:off x="795338" y="4745038"/>
            <a:ext cx="8159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Enterprise</a:t>
            </a:r>
            <a:b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</a:b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Networks</a:t>
            </a:r>
          </a:p>
        </p:txBody>
      </p:sp>
      <p:sp>
        <p:nvSpPr>
          <p:cNvPr id="229" name="Text Box 35"/>
          <p:cNvSpPr txBox="1">
            <a:spLocks noChangeArrowheads="1"/>
          </p:cNvSpPr>
          <p:nvPr/>
        </p:nvSpPr>
        <p:spPr bwMode="auto">
          <a:xfrm>
            <a:off x="2281238" y="3021013"/>
            <a:ext cx="1165225" cy="349250"/>
          </a:xfrm>
          <a:prstGeom prst="rect">
            <a:avLst/>
          </a:prstGeom>
          <a:solidFill>
            <a:srgbClr val="FF99CC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 anchor="ctr">
            <a:spAutoFit/>
          </a:bodyPr>
          <a:lstStyle/>
          <a:p>
            <a:pPr marL="0" marR="0" lvl="0" indent="0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Network Operations</a:t>
            </a:r>
          </a:p>
          <a:p>
            <a:pPr marL="0" marR="0" lvl="0" indent="0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Center  (NOC)</a:t>
            </a:r>
          </a:p>
        </p:txBody>
      </p:sp>
      <p:sp>
        <p:nvSpPr>
          <p:cNvPr id="230" name="Line 36"/>
          <p:cNvSpPr>
            <a:spLocks noChangeShapeType="1"/>
          </p:cNvSpPr>
          <p:nvPr/>
        </p:nvSpPr>
        <p:spPr bwMode="auto">
          <a:xfrm flipV="1">
            <a:off x="1450975" y="4495800"/>
            <a:ext cx="476250" cy="2492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31" name="Line 37"/>
          <p:cNvSpPr>
            <a:spLocks noChangeShapeType="1"/>
          </p:cNvSpPr>
          <p:nvPr/>
        </p:nvSpPr>
        <p:spPr bwMode="auto">
          <a:xfrm>
            <a:off x="2370138" y="4651375"/>
            <a:ext cx="0" cy="3429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32" name="Line 38"/>
          <p:cNvSpPr>
            <a:spLocks noChangeShapeType="1"/>
          </p:cNvSpPr>
          <p:nvPr/>
        </p:nvSpPr>
        <p:spPr bwMode="auto">
          <a:xfrm flipH="1">
            <a:off x="3541713" y="4435475"/>
            <a:ext cx="201612" cy="4857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33" name="Group 39"/>
          <p:cNvGrpSpPr>
            <a:grpSpLocks/>
          </p:cNvGrpSpPr>
          <p:nvPr/>
        </p:nvGrpSpPr>
        <p:grpSpPr bwMode="auto">
          <a:xfrm>
            <a:off x="3603625" y="3863975"/>
            <a:ext cx="309563" cy="155575"/>
            <a:chOff x="2832" y="2209"/>
            <a:chExt cx="388" cy="239"/>
          </a:xfrm>
        </p:grpSpPr>
        <p:sp>
          <p:nvSpPr>
            <p:cNvPr id="234" name="Oval 40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5" name="Rectangle 41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6" name="Rectangle 42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7" name="Oval 43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38" name="Group 44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241" name="Group 45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251" name="Freeform 46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2" name="Freeform 47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3" name="Freeform 48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4" name="Freeform 49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5" name="Freeform 50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6" name="Freeform 51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7" name="Freeform 52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8" name="Freeform 53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42" name="Group 54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243" name="Freeform 55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4" name="Freeform 56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5" name="Freeform 57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" name="Freeform 58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" name="Freeform 59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" name="Freeform 60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" name="Freeform 61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" name="Freeform 62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239" name="Line 63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0" name="Line 64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59" name="Group 65"/>
          <p:cNvGrpSpPr>
            <a:grpSpLocks/>
          </p:cNvGrpSpPr>
          <p:nvPr/>
        </p:nvGrpSpPr>
        <p:grpSpPr bwMode="auto">
          <a:xfrm>
            <a:off x="2017713" y="3906838"/>
            <a:ext cx="309562" cy="155575"/>
            <a:chOff x="2832" y="2209"/>
            <a:chExt cx="388" cy="239"/>
          </a:xfrm>
        </p:grpSpPr>
        <p:sp>
          <p:nvSpPr>
            <p:cNvPr id="260" name="Oval 66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1" name="Rectangle 67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2" name="Rectangle 68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3" name="Oval 69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64" name="Group 70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267" name="Group 71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277" name="Freeform 72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8" name="Freeform 73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9" name="Freeform 74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0" name="Freeform 75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1" name="Freeform 76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2" name="Freeform 77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3" name="Freeform 78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4" name="Freeform 79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68" name="Group 80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269" name="Freeform 81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0" name="Freeform 82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1" name="Freeform 83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2" name="Freeform 84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3" name="Freeform 85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4" name="Freeform 86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5" name="Freeform 87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6" name="Freeform 88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265" name="Line 89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6" name="Line 90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85" name="Line 91"/>
          <p:cNvSpPr>
            <a:spLocks noChangeShapeType="1"/>
          </p:cNvSpPr>
          <p:nvPr/>
        </p:nvSpPr>
        <p:spPr bwMode="auto">
          <a:xfrm>
            <a:off x="3124200" y="3360738"/>
            <a:ext cx="623888" cy="508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86" name="Group 92"/>
          <p:cNvGrpSpPr>
            <a:grpSpLocks/>
          </p:cNvGrpSpPr>
          <p:nvPr/>
        </p:nvGrpSpPr>
        <p:grpSpPr bwMode="auto">
          <a:xfrm>
            <a:off x="571500" y="4032250"/>
            <a:ext cx="909638" cy="554038"/>
            <a:chOff x="1967" y="3066"/>
            <a:chExt cx="766" cy="665"/>
          </a:xfrm>
        </p:grpSpPr>
        <p:sp>
          <p:nvSpPr>
            <p:cNvPr id="287" name="Freeform 93"/>
            <p:cNvSpPr>
              <a:spLocks/>
            </p:cNvSpPr>
            <p:nvPr/>
          </p:nvSpPr>
          <p:spPr bwMode="auto">
            <a:xfrm>
              <a:off x="1967" y="3066"/>
              <a:ext cx="766" cy="665"/>
            </a:xfrm>
            <a:custGeom>
              <a:avLst/>
              <a:gdLst>
                <a:gd name="T0" fmla="*/ 42 w 766"/>
                <a:gd name="T1" fmla="*/ 231 h 665"/>
                <a:gd name="T2" fmla="*/ 12 w 766"/>
                <a:gd name="T3" fmla="*/ 264 h 665"/>
                <a:gd name="T4" fmla="*/ 0 w 766"/>
                <a:gd name="T5" fmla="*/ 312 h 665"/>
                <a:gd name="T6" fmla="*/ 6 w 766"/>
                <a:gd name="T7" fmla="*/ 347 h 665"/>
                <a:gd name="T8" fmla="*/ 22 w 766"/>
                <a:gd name="T9" fmla="*/ 377 h 665"/>
                <a:gd name="T10" fmla="*/ 38 w 766"/>
                <a:gd name="T11" fmla="*/ 390 h 665"/>
                <a:gd name="T12" fmla="*/ 18 w 766"/>
                <a:gd name="T13" fmla="*/ 435 h 665"/>
                <a:gd name="T14" fmla="*/ 23 w 766"/>
                <a:gd name="T15" fmla="*/ 488 h 665"/>
                <a:gd name="T16" fmla="*/ 51 w 766"/>
                <a:gd name="T17" fmla="*/ 528 h 665"/>
                <a:gd name="T18" fmla="*/ 94 w 766"/>
                <a:gd name="T19" fmla="*/ 543 h 665"/>
                <a:gd name="T20" fmla="*/ 113 w 766"/>
                <a:gd name="T21" fmla="*/ 561 h 665"/>
                <a:gd name="T22" fmla="*/ 153 w 766"/>
                <a:gd name="T23" fmla="*/ 603 h 665"/>
                <a:gd name="T24" fmla="*/ 204 w 766"/>
                <a:gd name="T25" fmla="*/ 624 h 665"/>
                <a:gd name="T26" fmla="*/ 258 w 766"/>
                <a:gd name="T27" fmla="*/ 619 h 665"/>
                <a:gd name="T28" fmla="*/ 292 w 766"/>
                <a:gd name="T29" fmla="*/ 602 h 665"/>
                <a:gd name="T30" fmla="*/ 322 w 766"/>
                <a:gd name="T31" fmla="*/ 639 h 665"/>
                <a:gd name="T32" fmla="*/ 362 w 766"/>
                <a:gd name="T33" fmla="*/ 661 h 665"/>
                <a:gd name="T34" fmla="*/ 411 w 766"/>
                <a:gd name="T35" fmla="*/ 663 h 665"/>
                <a:gd name="T36" fmla="*/ 463 w 766"/>
                <a:gd name="T37" fmla="*/ 637 h 665"/>
                <a:gd name="T38" fmla="*/ 499 w 766"/>
                <a:gd name="T39" fmla="*/ 586 h 665"/>
                <a:gd name="T40" fmla="*/ 519 w 766"/>
                <a:gd name="T41" fmla="*/ 573 h 665"/>
                <a:gd name="T42" fmla="*/ 560 w 766"/>
                <a:gd name="T43" fmla="*/ 583 h 665"/>
                <a:gd name="T44" fmla="*/ 591 w 766"/>
                <a:gd name="T45" fmla="*/ 578 h 665"/>
                <a:gd name="T46" fmla="*/ 618 w 766"/>
                <a:gd name="T47" fmla="*/ 563 h 665"/>
                <a:gd name="T48" fmla="*/ 655 w 766"/>
                <a:gd name="T49" fmla="*/ 510 h 665"/>
                <a:gd name="T50" fmla="*/ 663 w 766"/>
                <a:gd name="T51" fmla="*/ 463 h 665"/>
                <a:gd name="T52" fmla="*/ 684 w 766"/>
                <a:gd name="T53" fmla="*/ 457 h 665"/>
                <a:gd name="T54" fmla="*/ 722 w 766"/>
                <a:gd name="T55" fmla="*/ 433 h 665"/>
                <a:gd name="T56" fmla="*/ 758 w 766"/>
                <a:gd name="T57" fmla="*/ 373 h 665"/>
                <a:gd name="T58" fmla="*/ 766 w 766"/>
                <a:gd name="T59" fmla="*/ 322 h 665"/>
                <a:gd name="T60" fmla="*/ 752 w 766"/>
                <a:gd name="T61" fmla="*/ 256 h 665"/>
                <a:gd name="T62" fmla="*/ 744 w 766"/>
                <a:gd name="T63" fmla="*/ 225 h 665"/>
                <a:gd name="T64" fmla="*/ 747 w 766"/>
                <a:gd name="T65" fmla="*/ 173 h 665"/>
                <a:gd name="T66" fmla="*/ 729 w 766"/>
                <a:gd name="T67" fmla="*/ 124 h 665"/>
                <a:gd name="T68" fmla="*/ 694 w 766"/>
                <a:gd name="T69" fmla="*/ 90 h 665"/>
                <a:gd name="T70" fmla="*/ 675 w 766"/>
                <a:gd name="T71" fmla="*/ 66 h 665"/>
                <a:gd name="T72" fmla="*/ 650 w 766"/>
                <a:gd name="T73" fmla="*/ 24 h 665"/>
                <a:gd name="T74" fmla="*/ 609 w 766"/>
                <a:gd name="T75" fmla="*/ 2 h 665"/>
                <a:gd name="T76" fmla="*/ 576 w 766"/>
                <a:gd name="T77" fmla="*/ 2 h 665"/>
                <a:gd name="T78" fmla="*/ 550 w 766"/>
                <a:gd name="T79" fmla="*/ 15 h 665"/>
                <a:gd name="T80" fmla="*/ 529 w 766"/>
                <a:gd name="T81" fmla="*/ 36 h 665"/>
                <a:gd name="T82" fmla="*/ 516 w 766"/>
                <a:gd name="T83" fmla="*/ 21 h 665"/>
                <a:gd name="T84" fmla="*/ 493 w 766"/>
                <a:gd name="T85" fmla="*/ 5 h 665"/>
                <a:gd name="T86" fmla="*/ 467 w 766"/>
                <a:gd name="T87" fmla="*/ 0 h 665"/>
                <a:gd name="T88" fmla="*/ 436 w 766"/>
                <a:gd name="T89" fmla="*/ 8 h 665"/>
                <a:gd name="T90" fmla="*/ 410 w 766"/>
                <a:gd name="T91" fmla="*/ 30 h 665"/>
                <a:gd name="T92" fmla="*/ 398 w 766"/>
                <a:gd name="T93" fmla="*/ 52 h 665"/>
                <a:gd name="T94" fmla="*/ 359 w 766"/>
                <a:gd name="T95" fmla="*/ 25 h 665"/>
                <a:gd name="T96" fmla="*/ 332 w 766"/>
                <a:gd name="T97" fmla="*/ 20 h 665"/>
                <a:gd name="T98" fmla="*/ 295 w 766"/>
                <a:gd name="T99" fmla="*/ 29 h 665"/>
                <a:gd name="T100" fmla="*/ 263 w 766"/>
                <a:gd name="T101" fmla="*/ 55 h 665"/>
                <a:gd name="T102" fmla="*/ 248 w 766"/>
                <a:gd name="T103" fmla="*/ 80 h 665"/>
                <a:gd name="T104" fmla="*/ 204 w 766"/>
                <a:gd name="T105" fmla="*/ 62 h 665"/>
                <a:gd name="T106" fmla="*/ 164 w 766"/>
                <a:gd name="T107" fmla="*/ 64 h 665"/>
                <a:gd name="T108" fmla="*/ 131 w 766"/>
                <a:gd name="T109" fmla="*/ 78 h 665"/>
                <a:gd name="T110" fmla="*/ 103 w 766"/>
                <a:gd name="T111" fmla="*/ 102 h 665"/>
                <a:gd name="T112" fmla="*/ 77 w 766"/>
                <a:gd name="T113" fmla="*/ 147 h 665"/>
                <a:gd name="T114" fmla="*/ 69 w 766"/>
                <a:gd name="T115" fmla="*/ 188 h 665"/>
                <a:gd name="T116" fmla="*/ 69 w 766"/>
                <a:gd name="T117" fmla="*/ 22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665">
                  <a:moveTo>
                    <a:pt x="69" y="221"/>
                  </a:moveTo>
                  <a:lnTo>
                    <a:pt x="55" y="224"/>
                  </a:lnTo>
                  <a:lnTo>
                    <a:pt x="42" y="231"/>
                  </a:lnTo>
                  <a:lnTo>
                    <a:pt x="30" y="240"/>
                  </a:lnTo>
                  <a:lnTo>
                    <a:pt x="20" y="251"/>
                  </a:lnTo>
                  <a:lnTo>
                    <a:pt x="12" y="264"/>
                  </a:lnTo>
                  <a:lnTo>
                    <a:pt x="5" y="279"/>
                  </a:lnTo>
                  <a:lnTo>
                    <a:pt x="1" y="295"/>
                  </a:lnTo>
                  <a:lnTo>
                    <a:pt x="0" y="312"/>
                  </a:lnTo>
                  <a:lnTo>
                    <a:pt x="1" y="324"/>
                  </a:lnTo>
                  <a:lnTo>
                    <a:pt x="3" y="336"/>
                  </a:lnTo>
                  <a:lnTo>
                    <a:pt x="6" y="347"/>
                  </a:lnTo>
                  <a:lnTo>
                    <a:pt x="10" y="358"/>
                  </a:lnTo>
                  <a:lnTo>
                    <a:pt x="16" y="368"/>
                  </a:lnTo>
                  <a:lnTo>
                    <a:pt x="22" y="377"/>
                  </a:lnTo>
                  <a:lnTo>
                    <a:pt x="30" y="384"/>
                  </a:lnTo>
                  <a:lnTo>
                    <a:pt x="38" y="391"/>
                  </a:lnTo>
                  <a:lnTo>
                    <a:pt x="38" y="390"/>
                  </a:lnTo>
                  <a:lnTo>
                    <a:pt x="29" y="404"/>
                  </a:lnTo>
                  <a:lnTo>
                    <a:pt x="22" y="419"/>
                  </a:lnTo>
                  <a:lnTo>
                    <a:pt x="18" y="435"/>
                  </a:lnTo>
                  <a:lnTo>
                    <a:pt x="17" y="452"/>
                  </a:lnTo>
                  <a:lnTo>
                    <a:pt x="19" y="471"/>
                  </a:lnTo>
                  <a:lnTo>
                    <a:pt x="23" y="488"/>
                  </a:lnTo>
                  <a:lnTo>
                    <a:pt x="30" y="503"/>
                  </a:lnTo>
                  <a:lnTo>
                    <a:pt x="39" y="517"/>
                  </a:lnTo>
                  <a:lnTo>
                    <a:pt x="51" y="528"/>
                  </a:lnTo>
                  <a:lnTo>
                    <a:pt x="64" y="536"/>
                  </a:lnTo>
                  <a:lnTo>
                    <a:pt x="78" y="541"/>
                  </a:lnTo>
                  <a:lnTo>
                    <a:pt x="94" y="543"/>
                  </a:lnTo>
                  <a:lnTo>
                    <a:pt x="103" y="543"/>
                  </a:lnTo>
                  <a:lnTo>
                    <a:pt x="103" y="543"/>
                  </a:lnTo>
                  <a:lnTo>
                    <a:pt x="113" y="561"/>
                  </a:lnTo>
                  <a:lnTo>
                    <a:pt x="125" y="577"/>
                  </a:lnTo>
                  <a:lnTo>
                    <a:pt x="138" y="591"/>
                  </a:lnTo>
                  <a:lnTo>
                    <a:pt x="153" y="603"/>
                  </a:lnTo>
                  <a:lnTo>
                    <a:pt x="169" y="613"/>
                  </a:lnTo>
                  <a:lnTo>
                    <a:pt x="186" y="619"/>
                  </a:lnTo>
                  <a:lnTo>
                    <a:pt x="204" y="624"/>
                  </a:lnTo>
                  <a:lnTo>
                    <a:pt x="222" y="625"/>
                  </a:lnTo>
                  <a:lnTo>
                    <a:pt x="240" y="624"/>
                  </a:lnTo>
                  <a:lnTo>
                    <a:pt x="258" y="619"/>
                  </a:lnTo>
                  <a:lnTo>
                    <a:pt x="276" y="612"/>
                  </a:lnTo>
                  <a:lnTo>
                    <a:pt x="292" y="602"/>
                  </a:lnTo>
                  <a:lnTo>
                    <a:pt x="292" y="602"/>
                  </a:lnTo>
                  <a:lnTo>
                    <a:pt x="301" y="616"/>
                  </a:lnTo>
                  <a:lnTo>
                    <a:pt x="311" y="628"/>
                  </a:lnTo>
                  <a:lnTo>
                    <a:pt x="322" y="639"/>
                  </a:lnTo>
                  <a:lnTo>
                    <a:pt x="335" y="648"/>
                  </a:lnTo>
                  <a:lnTo>
                    <a:pt x="348" y="655"/>
                  </a:lnTo>
                  <a:lnTo>
                    <a:pt x="362" y="661"/>
                  </a:lnTo>
                  <a:lnTo>
                    <a:pt x="376" y="664"/>
                  </a:lnTo>
                  <a:lnTo>
                    <a:pt x="391" y="665"/>
                  </a:lnTo>
                  <a:lnTo>
                    <a:pt x="411" y="663"/>
                  </a:lnTo>
                  <a:lnTo>
                    <a:pt x="429" y="658"/>
                  </a:lnTo>
                  <a:lnTo>
                    <a:pt x="447" y="649"/>
                  </a:lnTo>
                  <a:lnTo>
                    <a:pt x="463" y="637"/>
                  </a:lnTo>
                  <a:lnTo>
                    <a:pt x="477" y="622"/>
                  </a:lnTo>
                  <a:lnTo>
                    <a:pt x="489" y="605"/>
                  </a:lnTo>
                  <a:lnTo>
                    <a:pt x="499" y="586"/>
                  </a:lnTo>
                  <a:lnTo>
                    <a:pt x="506" y="564"/>
                  </a:lnTo>
                  <a:lnTo>
                    <a:pt x="506" y="565"/>
                  </a:lnTo>
                  <a:lnTo>
                    <a:pt x="519" y="573"/>
                  </a:lnTo>
                  <a:lnTo>
                    <a:pt x="532" y="579"/>
                  </a:lnTo>
                  <a:lnTo>
                    <a:pt x="546" y="582"/>
                  </a:lnTo>
                  <a:lnTo>
                    <a:pt x="560" y="583"/>
                  </a:lnTo>
                  <a:lnTo>
                    <a:pt x="571" y="582"/>
                  </a:lnTo>
                  <a:lnTo>
                    <a:pt x="581" y="581"/>
                  </a:lnTo>
                  <a:lnTo>
                    <a:pt x="591" y="578"/>
                  </a:lnTo>
                  <a:lnTo>
                    <a:pt x="600" y="574"/>
                  </a:lnTo>
                  <a:lnTo>
                    <a:pt x="609" y="569"/>
                  </a:lnTo>
                  <a:lnTo>
                    <a:pt x="618" y="563"/>
                  </a:lnTo>
                  <a:lnTo>
                    <a:pt x="633" y="548"/>
                  </a:lnTo>
                  <a:lnTo>
                    <a:pt x="645" y="530"/>
                  </a:lnTo>
                  <a:lnTo>
                    <a:pt x="655" y="510"/>
                  </a:lnTo>
                  <a:lnTo>
                    <a:pt x="661" y="487"/>
                  </a:lnTo>
                  <a:lnTo>
                    <a:pt x="663" y="475"/>
                  </a:lnTo>
                  <a:lnTo>
                    <a:pt x="663" y="463"/>
                  </a:lnTo>
                  <a:lnTo>
                    <a:pt x="663" y="463"/>
                  </a:lnTo>
                  <a:lnTo>
                    <a:pt x="674" y="461"/>
                  </a:lnTo>
                  <a:lnTo>
                    <a:pt x="684" y="457"/>
                  </a:lnTo>
                  <a:lnTo>
                    <a:pt x="694" y="452"/>
                  </a:lnTo>
                  <a:lnTo>
                    <a:pt x="704" y="447"/>
                  </a:lnTo>
                  <a:lnTo>
                    <a:pt x="722" y="433"/>
                  </a:lnTo>
                  <a:lnTo>
                    <a:pt x="737" y="415"/>
                  </a:lnTo>
                  <a:lnTo>
                    <a:pt x="749" y="395"/>
                  </a:lnTo>
                  <a:lnTo>
                    <a:pt x="758" y="373"/>
                  </a:lnTo>
                  <a:lnTo>
                    <a:pt x="764" y="348"/>
                  </a:lnTo>
                  <a:lnTo>
                    <a:pt x="766" y="335"/>
                  </a:lnTo>
                  <a:lnTo>
                    <a:pt x="766" y="322"/>
                  </a:lnTo>
                  <a:lnTo>
                    <a:pt x="764" y="299"/>
                  </a:lnTo>
                  <a:lnTo>
                    <a:pt x="760" y="277"/>
                  </a:lnTo>
                  <a:lnTo>
                    <a:pt x="752" y="256"/>
                  </a:lnTo>
                  <a:lnTo>
                    <a:pt x="741" y="236"/>
                  </a:lnTo>
                  <a:lnTo>
                    <a:pt x="741" y="236"/>
                  </a:lnTo>
                  <a:lnTo>
                    <a:pt x="744" y="225"/>
                  </a:lnTo>
                  <a:lnTo>
                    <a:pt x="746" y="214"/>
                  </a:lnTo>
                  <a:lnTo>
                    <a:pt x="748" y="192"/>
                  </a:lnTo>
                  <a:lnTo>
                    <a:pt x="747" y="173"/>
                  </a:lnTo>
                  <a:lnTo>
                    <a:pt x="743" y="155"/>
                  </a:lnTo>
                  <a:lnTo>
                    <a:pt x="737" y="139"/>
                  </a:lnTo>
                  <a:lnTo>
                    <a:pt x="729" y="124"/>
                  </a:lnTo>
                  <a:lnTo>
                    <a:pt x="719" y="110"/>
                  </a:lnTo>
                  <a:lnTo>
                    <a:pt x="707" y="99"/>
                  </a:lnTo>
                  <a:lnTo>
                    <a:pt x="694" y="90"/>
                  </a:lnTo>
                  <a:lnTo>
                    <a:pt x="679" y="84"/>
                  </a:lnTo>
                  <a:lnTo>
                    <a:pt x="679" y="83"/>
                  </a:lnTo>
                  <a:lnTo>
                    <a:pt x="675" y="66"/>
                  </a:lnTo>
                  <a:lnTo>
                    <a:pt x="669" y="50"/>
                  </a:lnTo>
                  <a:lnTo>
                    <a:pt x="660" y="36"/>
                  </a:lnTo>
                  <a:lnTo>
                    <a:pt x="650" y="24"/>
                  </a:lnTo>
                  <a:lnTo>
                    <a:pt x="638" y="14"/>
                  </a:lnTo>
                  <a:lnTo>
                    <a:pt x="624" y="6"/>
                  </a:lnTo>
                  <a:lnTo>
                    <a:pt x="609" y="2"/>
                  </a:lnTo>
                  <a:lnTo>
                    <a:pt x="594" y="0"/>
                  </a:lnTo>
                  <a:lnTo>
                    <a:pt x="585" y="1"/>
                  </a:lnTo>
                  <a:lnTo>
                    <a:pt x="576" y="2"/>
                  </a:lnTo>
                  <a:lnTo>
                    <a:pt x="567" y="5"/>
                  </a:lnTo>
                  <a:lnTo>
                    <a:pt x="558" y="9"/>
                  </a:lnTo>
                  <a:lnTo>
                    <a:pt x="550" y="15"/>
                  </a:lnTo>
                  <a:lnTo>
                    <a:pt x="542" y="21"/>
                  </a:lnTo>
                  <a:lnTo>
                    <a:pt x="535" y="28"/>
                  </a:lnTo>
                  <a:lnTo>
                    <a:pt x="529" y="36"/>
                  </a:lnTo>
                  <a:lnTo>
                    <a:pt x="529" y="36"/>
                  </a:lnTo>
                  <a:lnTo>
                    <a:pt x="523" y="28"/>
                  </a:lnTo>
                  <a:lnTo>
                    <a:pt x="516" y="21"/>
                  </a:lnTo>
                  <a:lnTo>
                    <a:pt x="509" y="15"/>
                  </a:lnTo>
                  <a:lnTo>
                    <a:pt x="501" y="9"/>
                  </a:lnTo>
                  <a:lnTo>
                    <a:pt x="493" y="5"/>
                  </a:lnTo>
                  <a:lnTo>
                    <a:pt x="485" y="2"/>
                  </a:lnTo>
                  <a:lnTo>
                    <a:pt x="476" y="1"/>
                  </a:lnTo>
                  <a:lnTo>
                    <a:pt x="467" y="0"/>
                  </a:lnTo>
                  <a:lnTo>
                    <a:pt x="456" y="1"/>
                  </a:lnTo>
                  <a:lnTo>
                    <a:pt x="446" y="4"/>
                  </a:lnTo>
                  <a:lnTo>
                    <a:pt x="436" y="8"/>
                  </a:lnTo>
                  <a:lnTo>
                    <a:pt x="427" y="14"/>
                  </a:lnTo>
                  <a:lnTo>
                    <a:pt x="418" y="21"/>
                  </a:lnTo>
                  <a:lnTo>
                    <a:pt x="410" y="30"/>
                  </a:lnTo>
                  <a:lnTo>
                    <a:pt x="404" y="40"/>
                  </a:lnTo>
                  <a:lnTo>
                    <a:pt x="398" y="51"/>
                  </a:lnTo>
                  <a:lnTo>
                    <a:pt x="398" y="52"/>
                  </a:lnTo>
                  <a:lnTo>
                    <a:pt x="384" y="39"/>
                  </a:lnTo>
                  <a:lnTo>
                    <a:pt x="368" y="29"/>
                  </a:lnTo>
                  <a:lnTo>
                    <a:pt x="359" y="25"/>
                  </a:lnTo>
                  <a:lnTo>
                    <a:pt x="351" y="22"/>
                  </a:lnTo>
                  <a:lnTo>
                    <a:pt x="341" y="21"/>
                  </a:lnTo>
                  <a:lnTo>
                    <a:pt x="332" y="20"/>
                  </a:lnTo>
                  <a:lnTo>
                    <a:pt x="319" y="21"/>
                  </a:lnTo>
                  <a:lnTo>
                    <a:pt x="307" y="24"/>
                  </a:lnTo>
                  <a:lnTo>
                    <a:pt x="295" y="29"/>
                  </a:lnTo>
                  <a:lnTo>
                    <a:pt x="283" y="36"/>
                  </a:lnTo>
                  <a:lnTo>
                    <a:pt x="273" y="45"/>
                  </a:lnTo>
                  <a:lnTo>
                    <a:pt x="263" y="55"/>
                  </a:lnTo>
                  <a:lnTo>
                    <a:pt x="255" y="66"/>
                  </a:lnTo>
                  <a:lnTo>
                    <a:pt x="248" y="79"/>
                  </a:lnTo>
                  <a:lnTo>
                    <a:pt x="248" y="80"/>
                  </a:lnTo>
                  <a:lnTo>
                    <a:pt x="234" y="72"/>
                  </a:lnTo>
                  <a:lnTo>
                    <a:pt x="219" y="66"/>
                  </a:lnTo>
                  <a:lnTo>
                    <a:pt x="204" y="62"/>
                  </a:lnTo>
                  <a:lnTo>
                    <a:pt x="188" y="61"/>
                  </a:lnTo>
                  <a:lnTo>
                    <a:pt x="176" y="62"/>
                  </a:lnTo>
                  <a:lnTo>
                    <a:pt x="164" y="64"/>
                  </a:lnTo>
                  <a:lnTo>
                    <a:pt x="152" y="67"/>
                  </a:lnTo>
                  <a:lnTo>
                    <a:pt x="141" y="72"/>
                  </a:lnTo>
                  <a:lnTo>
                    <a:pt x="131" y="78"/>
                  </a:lnTo>
                  <a:lnTo>
                    <a:pt x="121" y="85"/>
                  </a:lnTo>
                  <a:lnTo>
                    <a:pt x="111" y="93"/>
                  </a:lnTo>
                  <a:lnTo>
                    <a:pt x="103" y="102"/>
                  </a:lnTo>
                  <a:lnTo>
                    <a:pt x="88" y="123"/>
                  </a:lnTo>
                  <a:lnTo>
                    <a:pt x="82" y="135"/>
                  </a:lnTo>
                  <a:lnTo>
                    <a:pt x="77" y="147"/>
                  </a:lnTo>
                  <a:lnTo>
                    <a:pt x="73" y="160"/>
                  </a:lnTo>
                  <a:lnTo>
                    <a:pt x="70" y="174"/>
                  </a:lnTo>
                  <a:lnTo>
                    <a:pt x="69" y="188"/>
                  </a:lnTo>
                  <a:lnTo>
                    <a:pt x="68" y="202"/>
                  </a:lnTo>
                  <a:lnTo>
                    <a:pt x="68" y="212"/>
                  </a:lnTo>
                  <a:lnTo>
                    <a:pt x="69" y="221"/>
                  </a:lnTo>
                  <a:close/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8" name="Freeform 94"/>
            <p:cNvSpPr>
              <a:spLocks/>
            </p:cNvSpPr>
            <p:nvPr/>
          </p:nvSpPr>
          <p:spPr bwMode="auto">
            <a:xfrm>
              <a:off x="2005" y="3457"/>
              <a:ext cx="45" cy="13"/>
            </a:xfrm>
            <a:custGeom>
              <a:avLst/>
              <a:gdLst>
                <a:gd name="T0" fmla="*/ 0 w 45"/>
                <a:gd name="T1" fmla="*/ 0 h 13"/>
                <a:gd name="T2" fmla="*/ 9 w 45"/>
                <a:gd name="T3" fmla="*/ 5 h 13"/>
                <a:gd name="T4" fmla="*/ 19 w 45"/>
                <a:gd name="T5" fmla="*/ 10 h 13"/>
                <a:gd name="T6" fmla="*/ 29 w 45"/>
                <a:gd name="T7" fmla="*/ 12 h 13"/>
                <a:gd name="T8" fmla="*/ 39 w 45"/>
                <a:gd name="T9" fmla="*/ 13 h 13"/>
                <a:gd name="T10" fmla="*/ 42 w 45"/>
                <a:gd name="T11" fmla="*/ 13 h 13"/>
                <a:gd name="T12" fmla="*/ 45 w 45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3">
                  <a:moveTo>
                    <a:pt x="0" y="0"/>
                  </a:moveTo>
                  <a:lnTo>
                    <a:pt x="9" y="5"/>
                  </a:lnTo>
                  <a:lnTo>
                    <a:pt x="19" y="10"/>
                  </a:lnTo>
                  <a:lnTo>
                    <a:pt x="29" y="12"/>
                  </a:lnTo>
                  <a:lnTo>
                    <a:pt x="39" y="13"/>
                  </a:lnTo>
                  <a:lnTo>
                    <a:pt x="42" y="13"/>
                  </a:lnTo>
                  <a:lnTo>
                    <a:pt x="45" y="1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9" name="Freeform 95"/>
            <p:cNvSpPr>
              <a:spLocks/>
            </p:cNvSpPr>
            <p:nvPr/>
          </p:nvSpPr>
          <p:spPr bwMode="auto">
            <a:xfrm>
              <a:off x="2070" y="3603"/>
              <a:ext cx="20" cy="6"/>
            </a:xfrm>
            <a:custGeom>
              <a:avLst/>
              <a:gdLst>
                <a:gd name="T0" fmla="*/ 0 w 20"/>
                <a:gd name="T1" fmla="*/ 6 h 6"/>
                <a:gd name="T2" fmla="*/ 10 w 20"/>
                <a:gd name="T3" fmla="*/ 4 h 6"/>
                <a:gd name="T4" fmla="*/ 20 w 2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6"/>
                  </a:moveTo>
                  <a:lnTo>
                    <a:pt x="10" y="4"/>
                  </a:lnTo>
                  <a:lnTo>
                    <a:pt x="2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0" name="Freeform 96"/>
            <p:cNvSpPr>
              <a:spLocks/>
            </p:cNvSpPr>
            <p:nvPr/>
          </p:nvSpPr>
          <p:spPr bwMode="auto">
            <a:xfrm>
              <a:off x="2247" y="3641"/>
              <a:ext cx="12" cy="27"/>
            </a:xfrm>
            <a:custGeom>
              <a:avLst/>
              <a:gdLst>
                <a:gd name="T0" fmla="*/ 0 w 12"/>
                <a:gd name="T1" fmla="*/ 0 h 27"/>
                <a:gd name="T2" fmla="*/ 5 w 12"/>
                <a:gd name="T3" fmla="*/ 14 h 27"/>
                <a:gd name="T4" fmla="*/ 12 w 12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7">
                  <a:moveTo>
                    <a:pt x="0" y="0"/>
                  </a:moveTo>
                  <a:lnTo>
                    <a:pt x="5" y="14"/>
                  </a:lnTo>
                  <a:lnTo>
                    <a:pt x="12" y="27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1" name="Freeform 97"/>
            <p:cNvSpPr>
              <a:spLocks/>
            </p:cNvSpPr>
            <p:nvPr/>
          </p:nvSpPr>
          <p:spPr bwMode="auto">
            <a:xfrm>
              <a:off x="2473" y="3601"/>
              <a:ext cx="5" cy="29"/>
            </a:xfrm>
            <a:custGeom>
              <a:avLst/>
              <a:gdLst>
                <a:gd name="T0" fmla="*/ 0 w 5"/>
                <a:gd name="T1" fmla="*/ 29 h 29"/>
                <a:gd name="T2" fmla="*/ 3 w 5"/>
                <a:gd name="T3" fmla="*/ 15 h 29"/>
                <a:gd name="T4" fmla="*/ 5 w 5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9">
                  <a:moveTo>
                    <a:pt x="0" y="29"/>
                  </a:moveTo>
                  <a:lnTo>
                    <a:pt x="3" y="15"/>
                  </a:lnTo>
                  <a:lnTo>
                    <a:pt x="5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2" name="Freeform 98"/>
            <p:cNvSpPr>
              <a:spLocks/>
            </p:cNvSpPr>
            <p:nvPr/>
          </p:nvSpPr>
          <p:spPr bwMode="auto">
            <a:xfrm>
              <a:off x="2572" y="3419"/>
              <a:ext cx="58" cy="110"/>
            </a:xfrm>
            <a:custGeom>
              <a:avLst/>
              <a:gdLst>
                <a:gd name="T0" fmla="*/ 58 w 58"/>
                <a:gd name="T1" fmla="*/ 110 h 110"/>
                <a:gd name="T2" fmla="*/ 58 w 58"/>
                <a:gd name="T3" fmla="*/ 110 h 110"/>
                <a:gd name="T4" fmla="*/ 58 w 58"/>
                <a:gd name="T5" fmla="*/ 109 h 110"/>
                <a:gd name="T6" fmla="*/ 57 w 58"/>
                <a:gd name="T7" fmla="*/ 92 h 110"/>
                <a:gd name="T8" fmla="*/ 54 w 58"/>
                <a:gd name="T9" fmla="*/ 76 h 110"/>
                <a:gd name="T10" fmla="*/ 49 w 58"/>
                <a:gd name="T11" fmla="*/ 60 h 110"/>
                <a:gd name="T12" fmla="*/ 43 w 58"/>
                <a:gd name="T13" fmla="*/ 45 h 110"/>
                <a:gd name="T14" fmla="*/ 34 w 58"/>
                <a:gd name="T15" fmla="*/ 32 h 110"/>
                <a:gd name="T16" fmla="*/ 24 w 58"/>
                <a:gd name="T17" fmla="*/ 19 h 110"/>
                <a:gd name="T18" fmla="*/ 13 w 58"/>
                <a:gd name="T19" fmla="*/ 9 h 110"/>
                <a:gd name="T20" fmla="*/ 0 w 58"/>
                <a:gd name="T2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10">
                  <a:moveTo>
                    <a:pt x="58" y="110"/>
                  </a:moveTo>
                  <a:lnTo>
                    <a:pt x="58" y="110"/>
                  </a:lnTo>
                  <a:lnTo>
                    <a:pt x="58" y="109"/>
                  </a:lnTo>
                  <a:lnTo>
                    <a:pt x="57" y="92"/>
                  </a:lnTo>
                  <a:lnTo>
                    <a:pt x="54" y="76"/>
                  </a:lnTo>
                  <a:lnTo>
                    <a:pt x="49" y="60"/>
                  </a:lnTo>
                  <a:lnTo>
                    <a:pt x="43" y="45"/>
                  </a:lnTo>
                  <a:lnTo>
                    <a:pt x="34" y="32"/>
                  </a:lnTo>
                  <a:lnTo>
                    <a:pt x="24" y="19"/>
                  </a:lnTo>
                  <a:lnTo>
                    <a:pt x="13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3" name="Freeform 99"/>
            <p:cNvSpPr>
              <a:spLocks/>
            </p:cNvSpPr>
            <p:nvPr/>
          </p:nvSpPr>
          <p:spPr bwMode="auto">
            <a:xfrm>
              <a:off x="2682" y="3302"/>
              <a:ext cx="26" cy="41"/>
            </a:xfrm>
            <a:custGeom>
              <a:avLst/>
              <a:gdLst>
                <a:gd name="T0" fmla="*/ 0 w 26"/>
                <a:gd name="T1" fmla="*/ 41 h 41"/>
                <a:gd name="T2" fmla="*/ 8 w 26"/>
                <a:gd name="T3" fmla="*/ 32 h 41"/>
                <a:gd name="T4" fmla="*/ 15 w 26"/>
                <a:gd name="T5" fmla="*/ 22 h 41"/>
                <a:gd name="T6" fmla="*/ 21 w 26"/>
                <a:gd name="T7" fmla="*/ 12 h 41"/>
                <a:gd name="T8" fmla="*/ 26 w 26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1">
                  <a:moveTo>
                    <a:pt x="0" y="41"/>
                  </a:moveTo>
                  <a:lnTo>
                    <a:pt x="8" y="32"/>
                  </a:lnTo>
                  <a:lnTo>
                    <a:pt x="15" y="22"/>
                  </a:lnTo>
                  <a:lnTo>
                    <a:pt x="21" y="12"/>
                  </a:lnTo>
                  <a:lnTo>
                    <a:pt x="26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4" name="Freeform 100"/>
            <p:cNvSpPr>
              <a:spLocks/>
            </p:cNvSpPr>
            <p:nvPr/>
          </p:nvSpPr>
          <p:spPr bwMode="auto">
            <a:xfrm>
              <a:off x="2646" y="3149"/>
              <a:ext cx="1" cy="20"/>
            </a:xfrm>
            <a:custGeom>
              <a:avLst/>
              <a:gdLst>
                <a:gd name="T0" fmla="*/ 1 w 1"/>
                <a:gd name="T1" fmla="*/ 20 h 20"/>
                <a:gd name="T2" fmla="*/ 1 w 1"/>
                <a:gd name="T3" fmla="*/ 19 h 20"/>
                <a:gd name="T4" fmla="*/ 1 w 1"/>
                <a:gd name="T5" fmla="*/ 19 h 20"/>
                <a:gd name="T6" fmla="*/ 1 w 1"/>
                <a:gd name="T7" fmla="*/ 9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20"/>
                  </a:moveTo>
                  <a:lnTo>
                    <a:pt x="1" y="19"/>
                  </a:lnTo>
                  <a:lnTo>
                    <a:pt x="1" y="19"/>
                  </a:lnTo>
                  <a:lnTo>
                    <a:pt x="1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5" name="Freeform 101"/>
            <p:cNvSpPr>
              <a:spLocks/>
            </p:cNvSpPr>
            <p:nvPr/>
          </p:nvSpPr>
          <p:spPr bwMode="auto">
            <a:xfrm>
              <a:off x="2482" y="3102"/>
              <a:ext cx="14" cy="25"/>
            </a:xfrm>
            <a:custGeom>
              <a:avLst/>
              <a:gdLst>
                <a:gd name="T0" fmla="*/ 14 w 14"/>
                <a:gd name="T1" fmla="*/ 0 h 25"/>
                <a:gd name="T2" fmla="*/ 6 w 14"/>
                <a:gd name="T3" fmla="*/ 12 h 25"/>
                <a:gd name="T4" fmla="*/ 0 w 14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5">
                  <a:moveTo>
                    <a:pt x="14" y="0"/>
                  </a:moveTo>
                  <a:lnTo>
                    <a:pt x="6" y="12"/>
                  </a:lnTo>
                  <a:lnTo>
                    <a:pt x="0" y="25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6" name="Freeform 102"/>
            <p:cNvSpPr>
              <a:spLocks/>
            </p:cNvSpPr>
            <p:nvPr/>
          </p:nvSpPr>
          <p:spPr bwMode="auto">
            <a:xfrm>
              <a:off x="2036" y="3287"/>
              <a:ext cx="4" cy="22"/>
            </a:xfrm>
            <a:custGeom>
              <a:avLst/>
              <a:gdLst>
                <a:gd name="T0" fmla="*/ 0 w 4"/>
                <a:gd name="T1" fmla="*/ 0 h 22"/>
                <a:gd name="T2" fmla="*/ 2 w 4"/>
                <a:gd name="T3" fmla="*/ 11 h 22"/>
                <a:gd name="T4" fmla="*/ 4 w 4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2">
                  <a:moveTo>
                    <a:pt x="0" y="0"/>
                  </a:moveTo>
                  <a:lnTo>
                    <a:pt x="2" y="11"/>
                  </a:lnTo>
                  <a:lnTo>
                    <a:pt x="4" y="2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97" name="Group 103"/>
          <p:cNvGrpSpPr>
            <a:grpSpLocks/>
          </p:cNvGrpSpPr>
          <p:nvPr/>
        </p:nvGrpSpPr>
        <p:grpSpPr bwMode="auto">
          <a:xfrm>
            <a:off x="1341438" y="4194175"/>
            <a:ext cx="211137" cy="112713"/>
            <a:chOff x="2832" y="2209"/>
            <a:chExt cx="388" cy="239"/>
          </a:xfrm>
        </p:grpSpPr>
        <p:sp>
          <p:nvSpPr>
            <p:cNvPr id="298" name="Oval 104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9" name="Rectangle 105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0" name="Rectangle 106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1" name="Oval 107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02" name="Group 108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05" name="Group 109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15" name="Freeform 110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6" name="Freeform 111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7" name="Freeform 112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8" name="Freeform 113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9" name="Freeform 114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0" name="Freeform 115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1" name="Freeform 116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2" name="Freeform 117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06" name="Group 118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07" name="Freeform 119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8" name="Freeform 120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9" name="Freeform 121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0" name="Freeform 122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1" name="Freeform 123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2" name="Freeform 124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3" name="Freeform 125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4" name="Freeform 126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03" name="Line 127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4" name="Line 128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23" name="Line 129"/>
          <p:cNvSpPr>
            <a:spLocks noChangeShapeType="1"/>
          </p:cNvSpPr>
          <p:nvPr/>
        </p:nvSpPr>
        <p:spPr bwMode="auto">
          <a:xfrm flipV="1">
            <a:off x="1479550" y="4000500"/>
            <a:ext cx="571500" cy="19685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4" name="Text Box 130"/>
          <p:cNvSpPr txBox="1">
            <a:spLocks noChangeArrowheads="1"/>
          </p:cNvSpPr>
          <p:nvPr/>
        </p:nvSpPr>
        <p:spPr bwMode="auto">
          <a:xfrm>
            <a:off x="1454150" y="3906838"/>
            <a:ext cx="415925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BGP</a:t>
            </a:r>
            <a:endParaRPr kumimoji="0" lang="en-US" sz="12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5" name="Text Box 131"/>
          <p:cNvSpPr txBox="1">
            <a:spLocks noChangeArrowheads="1"/>
          </p:cNvSpPr>
          <p:nvPr/>
        </p:nvSpPr>
        <p:spPr bwMode="auto">
          <a:xfrm>
            <a:off x="795338" y="4137025"/>
            <a:ext cx="4508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Peer</a:t>
            </a:r>
            <a:endParaRPr kumimoji="0" lang="en-US" sz="12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326" name="Group 132"/>
          <p:cNvGrpSpPr>
            <a:grpSpLocks/>
          </p:cNvGrpSpPr>
          <p:nvPr/>
        </p:nvGrpSpPr>
        <p:grpSpPr bwMode="auto">
          <a:xfrm>
            <a:off x="1843088" y="4376738"/>
            <a:ext cx="307975" cy="155575"/>
            <a:chOff x="2832" y="2209"/>
            <a:chExt cx="388" cy="239"/>
          </a:xfrm>
        </p:grpSpPr>
        <p:sp>
          <p:nvSpPr>
            <p:cNvPr id="327" name="Oval 133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Rectangle 134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135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0" name="Oval 136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31" name="Group 137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34" name="Group 138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44" name="Freeform 139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5" name="Freeform 140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6" name="Freeform 141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7" name="Freeform 142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8" name="Freeform 143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9" name="Freeform 144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0" name="Freeform 145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1" name="Freeform 146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35" name="Group 147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36" name="Freeform 148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7" name="Freeform 149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8" name="Freeform 150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9" name="Freeform 151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0" name="Freeform 152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1" name="Freeform 153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2" name="Freeform 154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3" name="Freeform 155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32" name="Line 156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3" name="Line 157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2" name="Group 158"/>
          <p:cNvGrpSpPr>
            <a:grpSpLocks/>
          </p:cNvGrpSpPr>
          <p:nvPr/>
        </p:nvGrpSpPr>
        <p:grpSpPr bwMode="auto">
          <a:xfrm>
            <a:off x="3586163" y="4360863"/>
            <a:ext cx="309562" cy="155575"/>
            <a:chOff x="2832" y="2209"/>
            <a:chExt cx="388" cy="239"/>
          </a:xfrm>
        </p:grpSpPr>
        <p:sp>
          <p:nvSpPr>
            <p:cNvPr id="353" name="Oval 159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Rectangle 160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Rectangle 161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Oval 162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57" name="Group 163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60" name="Group 164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70" name="Freeform 165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1" name="Freeform 166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2" name="Freeform 167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3" name="Freeform 168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4" name="Freeform 169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5" name="Freeform 170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6" name="Freeform 171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7" name="Freeform 172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61" name="Group 173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62" name="Freeform 174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3" name="Freeform 175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4" name="Freeform 176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5" name="Freeform 177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6" name="Freeform 178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7" name="Freeform 179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8" name="Freeform 180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9" name="Freeform 181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58" name="Line 182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Line 183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78" name="Line 184"/>
          <p:cNvSpPr>
            <a:spLocks noChangeShapeType="1"/>
          </p:cNvSpPr>
          <p:nvPr/>
        </p:nvSpPr>
        <p:spPr bwMode="auto">
          <a:xfrm flipV="1">
            <a:off x="2159000" y="3357563"/>
            <a:ext cx="384175" cy="55403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non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79" name="Freeform 185"/>
          <p:cNvSpPr>
            <a:spLocks/>
          </p:cNvSpPr>
          <p:nvPr/>
        </p:nvSpPr>
        <p:spPr bwMode="auto">
          <a:xfrm>
            <a:off x="3387725" y="3357563"/>
            <a:ext cx="684213" cy="1050925"/>
          </a:xfrm>
          <a:custGeom>
            <a:avLst/>
            <a:gdLst>
              <a:gd name="T0" fmla="*/ 276 w 584"/>
              <a:gd name="T1" fmla="*/ 1286 h 1286"/>
              <a:gd name="T2" fmla="*/ 538 w 584"/>
              <a:gd name="T3" fmla="*/ 703 h 1286"/>
              <a:gd name="T4" fmla="*/ 0 w 584"/>
              <a:gd name="T5" fmla="*/ 0 h 1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4" h="1286">
                <a:moveTo>
                  <a:pt x="276" y="1286"/>
                </a:moveTo>
                <a:cubicBezTo>
                  <a:pt x="430" y="1101"/>
                  <a:pt x="584" y="917"/>
                  <a:pt x="538" y="703"/>
                </a:cubicBezTo>
                <a:cubicBezTo>
                  <a:pt x="492" y="489"/>
                  <a:pt x="91" y="117"/>
                  <a:pt x="0" y="0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0" name="Freeform 186"/>
          <p:cNvSpPr>
            <a:spLocks/>
          </p:cNvSpPr>
          <p:nvPr/>
        </p:nvSpPr>
        <p:spPr bwMode="auto">
          <a:xfrm>
            <a:off x="1766888" y="3284538"/>
            <a:ext cx="576262" cy="1100137"/>
          </a:xfrm>
          <a:custGeom>
            <a:avLst/>
            <a:gdLst>
              <a:gd name="T0" fmla="*/ 208 w 560"/>
              <a:gd name="T1" fmla="*/ 1025 h 1025"/>
              <a:gd name="T2" fmla="*/ 59 w 560"/>
              <a:gd name="T3" fmla="*/ 703 h 1025"/>
              <a:gd name="T4" fmla="*/ 560 w 560"/>
              <a:gd name="T5" fmla="*/ 0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60" h="1025">
                <a:moveTo>
                  <a:pt x="208" y="1025"/>
                </a:moveTo>
                <a:cubicBezTo>
                  <a:pt x="104" y="949"/>
                  <a:pt x="0" y="874"/>
                  <a:pt x="59" y="703"/>
                </a:cubicBezTo>
                <a:cubicBezTo>
                  <a:pt x="118" y="532"/>
                  <a:pt x="339" y="266"/>
                  <a:pt x="560" y="0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1" name="Text Box 187"/>
          <p:cNvSpPr txBox="1">
            <a:spLocks noChangeArrowheads="1"/>
          </p:cNvSpPr>
          <p:nvPr/>
        </p:nvSpPr>
        <p:spPr bwMode="auto">
          <a:xfrm>
            <a:off x="2290763" y="3824288"/>
            <a:ext cx="4302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R1</a:t>
            </a:r>
          </a:p>
        </p:txBody>
      </p:sp>
      <p:sp>
        <p:nvSpPr>
          <p:cNvPr id="382" name="Text Box 188"/>
          <p:cNvSpPr txBox="1">
            <a:spLocks noChangeArrowheads="1"/>
          </p:cNvSpPr>
          <p:nvPr/>
        </p:nvSpPr>
        <p:spPr bwMode="auto">
          <a:xfrm>
            <a:off x="3138488" y="3790950"/>
            <a:ext cx="4667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R2</a:t>
            </a:r>
          </a:p>
        </p:txBody>
      </p:sp>
      <p:sp>
        <p:nvSpPr>
          <p:cNvPr id="383" name="Text Box 189"/>
          <p:cNvSpPr txBox="1">
            <a:spLocks noChangeArrowheads="1"/>
          </p:cNvSpPr>
          <p:nvPr/>
        </p:nvSpPr>
        <p:spPr bwMode="auto">
          <a:xfrm>
            <a:off x="3313113" y="4062413"/>
            <a:ext cx="466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R3</a:t>
            </a:r>
          </a:p>
        </p:txBody>
      </p:sp>
      <p:grpSp>
        <p:nvGrpSpPr>
          <p:cNvPr id="384" name="Group 190"/>
          <p:cNvGrpSpPr>
            <a:grpSpLocks/>
          </p:cNvGrpSpPr>
          <p:nvPr/>
        </p:nvGrpSpPr>
        <p:grpSpPr bwMode="auto">
          <a:xfrm>
            <a:off x="3430588" y="2052638"/>
            <a:ext cx="5332412" cy="955675"/>
            <a:chOff x="2401" y="647"/>
            <a:chExt cx="3359" cy="602"/>
          </a:xfrm>
        </p:grpSpPr>
        <p:sp>
          <p:nvSpPr>
            <p:cNvPr id="385" name="Text Box 191"/>
            <p:cNvSpPr txBox="1">
              <a:spLocks noChangeArrowheads="1"/>
            </p:cNvSpPr>
            <p:nvPr/>
          </p:nvSpPr>
          <p:spPr bwMode="auto">
            <a:xfrm>
              <a:off x="2851" y="647"/>
              <a:ext cx="2909" cy="344"/>
            </a:xfrm>
            <a:prstGeom prst="rect">
              <a:avLst/>
            </a:prstGeom>
            <a:noFill/>
            <a:ln w="28575">
              <a:solidFill>
                <a:srgbClr val="000099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What are the top (most frequent) 1000 (source, dest) pairs seen by R1 over the last month?</a:t>
              </a:r>
            </a:p>
          </p:txBody>
        </p:sp>
        <p:sp>
          <p:nvSpPr>
            <p:cNvPr id="386" name="Freeform 192"/>
            <p:cNvSpPr>
              <a:spLocks/>
            </p:cNvSpPr>
            <p:nvPr/>
          </p:nvSpPr>
          <p:spPr bwMode="auto">
            <a:xfrm>
              <a:off x="2401" y="763"/>
              <a:ext cx="449" cy="486"/>
            </a:xfrm>
            <a:custGeom>
              <a:avLst/>
              <a:gdLst>
                <a:gd name="T0" fmla="*/ 449 w 449"/>
                <a:gd name="T1" fmla="*/ 0 h 486"/>
                <a:gd name="T2" fmla="*/ 225 w 449"/>
                <a:gd name="T3" fmla="*/ 224 h 486"/>
                <a:gd name="T4" fmla="*/ 0 w 449"/>
                <a:gd name="T5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9" h="486">
                  <a:moveTo>
                    <a:pt x="449" y="0"/>
                  </a:moveTo>
                  <a:cubicBezTo>
                    <a:pt x="374" y="71"/>
                    <a:pt x="300" y="143"/>
                    <a:pt x="225" y="224"/>
                  </a:cubicBezTo>
                  <a:cubicBezTo>
                    <a:pt x="150" y="305"/>
                    <a:pt x="75" y="395"/>
                    <a:pt x="0" y="486"/>
                  </a:cubicBezTo>
                </a:path>
              </a:pathLst>
            </a:custGeom>
            <a:noFill/>
            <a:ln w="28575" cap="flat" cmpd="sng">
              <a:solidFill>
                <a:srgbClr val="000099"/>
              </a:solidFill>
              <a:prstDash val="solid"/>
              <a:round/>
              <a:headEnd type="none" w="med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7" name="Group 193"/>
          <p:cNvGrpSpPr>
            <a:grpSpLocks/>
          </p:cNvGrpSpPr>
          <p:nvPr/>
        </p:nvGrpSpPr>
        <p:grpSpPr bwMode="auto">
          <a:xfrm>
            <a:off x="3417888" y="3103563"/>
            <a:ext cx="5345112" cy="2244725"/>
            <a:chOff x="2393" y="1309"/>
            <a:chExt cx="3367" cy="1414"/>
          </a:xfrm>
        </p:grpSpPr>
        <p:sp>
          <p:nvSpPr>
            <p:cNvPr id="388" name="Text Box 194"/>
            <p:cNvSpPr txBox="1">
              <a:spLocks noChangeArrowheads="1"/>
            </p:cNvSpPr>
            <p:nvPr/>
          </p:nvSpPr>
          <p:spPr bwMode="auto">
            <a:xfrm>
              <a:off x="2829" y="2023"/>
              <a:ext cx="2931" cy="478"/>
            </a:xfrm>
            <a:prstGeom prst="rect">
              <a:avLst/>
            </a:prstGeom>
            <a:noFill/>
            <a:ln w="28575">
              <a:solidFill>
                <a:srgbClr val="000099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SELECT COUNT (R1.source, R1.dest)</a:t>
              </a: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FROM  R1, R2</a:t>
              </a: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WHERE R1.source = R2.source</a:t>
              </a:r>
            </a:p>
          </p:txBody>
        </p:sp>
        <p:sp>
          <p:nvSpPr>
            <p:cNvPr id="389" name="Freeform 195"/>
            <p:cNvSpPr>
              <a:spLocks/>
            </p:cNvSpPr>
            <p:nvPr/>
          </p:nvSpPr>
          <p:spPr bwMode="auto">
            <a:xfrm>
              <a:off x="2393" y="1309"/>
              <a:ext cx="749" cy="703"/>
            </a:xfrm>
            <a:custGeom>
              <a:avLst/>
              <a:gdLst>
                <a:gd name="T0" fmla="*/ 726 w 726"/>
                <a:gd name="T1" fmla="*/ 636 h 636"/>
                <a:gd name="T2" fmla="*/ 524 w 726"/>
                <a:gd name="T3" fmla="*/ 255 h 636"/>
                <a:gd name="T4" fmla="*/ 0 w 726"/>
                <a:gd name="T5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6" h="636">
                  <a:moveTo>
                    <a:pt x="726" y="636"/>
                  </a:moveTo>
                  <a:cubicBezTo>
                    <a:pt x="685" y="498"/>
                    <a:pt x="645" y="361"/>
                    <a:pt x="524" y="255"/>
                  </a:cubicBezTo>
                  <a:cubicBezTo>
                    <a:pt x="403" y="149"/>
                    <a:pt x="201" y="74"/>
                    <a:pt x="0" y="0"/>
                  </a:cubicBezTo>
                </a:path>
              </a:pathLst>
            </a:custGeom>
            <a:noFill/>
            <a:ln w="28575" cap="flat" cmpd="sng">
              <a:solidFill>
                <a:srgbClr val="000099"/>
              </a:solidFill>
              <a:prstDash val="solid"/>
              <a:round/>
              <a:headEnd type="none" w="med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Text Box 196"/>
            <p:cNvSpPr txBox="1">
              <a:spLocks noChangeArrowheads="1"/>
            </p:cNvSpPr>
            <p:nvPr/>
          </p:nvSpPr>
          <p:spPr bwMode="auto">
            <a:xfrm>
              <a:off x="4621" y="2511"/>
              <a:ext cx="1139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1" u="none" strike="noStrike" kern="0" cap="none" spc="0" normalizeH="0" baseline="0" noProof="0" smtClean="0">
                  <a:ln>
                    <a:noFill/>
                  </a:ln>
                  <a:solidFill>
                    <a:srgbClr val="D92745"/>
                  </a:solidFill>
                  <a:effectLst/>
                  <a:uLnTx/>
                  <a:uFillTx/>
                </a:rPr>
                <a:t>SQL Join Query</a:t>
              </a:r>
            </a:p>
          </p:txBody>
        </p:sp>
      </p:grpSp>
      <p:grpSp>
        <p:nvGrpSpPr>
          <p:cNvPr id="391" name="Group 197"/>
          <p:cNvGrpSpPr>
            <a:grpSpLocks/>
          </p:cNvGrpSpPr>
          <p:nvPr/>
        </p:nvGrpSpPr>
        <p:grpSpPr bwMode="auto">
          <a:xfrm>
            <a:off x="3443288" y="2906713"/>
            <a:ext cx="5319712" cy="1057275"/>
            <a:chOff x="2409" y="1185"/>
            <a:chExt cx="3351" cy="666"/>
          </a:xfrm>
        </p:grpSpPr>
        <p:grpSp>
          <p:nvGrpSpPr>
            <p:cNvPr id="392" name="Group 198"/>
            <p:cNvGrpSpPr>
              <a:grpSpLocks/>
            </p:cNvGrpSpPr>
            <p:nvPr/>
          </p:nvGrpSpPr>
          <p:grpSpPr bwMode="auto">
            <a:xfrm>
              <a:off x="2409" y="1185"/>
              <a:ext cx="3351" cy="426"/>
              <a:chOff x="2409" y="1185"/>
              <a:chExt cx="3351" cy="426"/>
            </a:xfrm>
          </p:grpSpPr>
          <p:sp>
            <p:nvSpPr>
              <p:cNvPr id="394" name="Text Box 199"/>
              <p:cNvSpPr txBox="1">
                <a:spLocks noChangeArrowheads="1"/>
              </p:cNvSpPr>
              <p:nvPr/>
            </p:nvSpPr>
            <p:spPr bwMode="auto">
              <a:xfrm>
                <a:off x="3113" y="1267"/>
                <a:ext cx="2647" cy="344"/>
              </a:xfrm>
              <a:prstGeom prst="rect">
                <a:avLst/>
              </a:prstGeom>
              <a:noFill/>
              <a:ln w="28575">
                <a:solidFill>
                  <a:srgbClr val="000099"/>
                </a:solidFill>
                <a:miter lim="800000"/>
                <a:headEnd type="none" w="med" len="sm"/>
                <a:tailEnd type="none" w="med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lIns="92075" tIns="46038" rIns="92075" bIns="46038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</a:rPr>
                  <a:t>How many distinct (source, dest) pairs have been seen by both R1 and R2 but not R3?</a:t>
                </a:r>
              </a:p>
            </p:txBody>
          </p:sp>
          <p:sp>
            <p:nvSpPr>
              <p:cNvPr id="395" name="Freeform 200"/>
              <p:cNvSpPr>
                <a:spLocks/>
              </p:cNvSpPr>
              <p:nvPr/>
            </p:nvSpPr>
            <p:spPr bwMode="auto">
              <a:xfrm>
                <a:off x="2409" y="1185"/>
                <a:ext cx="703" cy="124"/>
              </a:xfrm>
              <a:custGeom>
                <a:avLst/>
                <a:gdLst>
                  <a:gd name="T0" fmla="*/ 703 w 703"/>
                  <a:gd name="T1" fmla="*/ 124 h 124"/>
                  <a:gd name="T2" fmla="*/ 478 w 703"/>
                  <a:gd name="T3" fmla="*/ 4 h 124"/>
                  <a:gd name="T4" fmla="*/ 0 w 703"/>
                  <a:gd name="T5" fmla="*/ 10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03" h="124">
                    <a:moveTo>
                      <a:pt x="703" y="124"/>
                    </a:moveTo>
                    <a:cubicBezTo>
                      <a:pt x="649" y="66"/>
                      <a:pt x="595" y="8"/>
                      <a:pt x="478" y="4"/>
                    </a:cubicBezTo>
                    <a:cubicBezTo>
                      <a:pt x="361" y="0"/>
                      <a:pt x="180" y="51"/>
                      <a:pt x="0" y="102"/>
                    </a:cubicBezTo>
                  </a:path>
                </a:pathLst>
              </a:custGeom>
              <a:noFill/>
              <a:ln w="28575" cap="flat" cmpd="sng">
                <a:solidFill>
                  <a:srgbClr val="000099"/>
                </a:solidFill>
                <a:prstDash val="solid"/>
                <a:round/>
                <a:headEnd type="none" w="med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93" name="Text Box 201"/>
            <p:cNvSpPr txBox="1">
              <a:spLocks noChangeArrowheads="1"/>
            </p:cNvSpPr>
            <p:nvPr/>
          </p:nvSpPr>
          <p:spPr bwMode="auto">
            <a:xfrm>
              <a:off x="4253" y="1639"/>
              <a:ext cx="150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1" u="none" strike="noStrike" kern="0" cap="none" spc="0" normalizeH="0" baseline="0" noProof="0" smtClean="0">
                  <a:ln>
                    <a:noFill/>
                  </a:ln>
                  <a:solidFill>
                    <a:srgbClr val="D92745"/>
                  </a:solidFill>
                  <a:effectLst/>
                  <a:uLnTx/>
                  <a:uFillTx/>
                </a:rPr>
                <a:t>Set-Expression Query</a:t>
              </a:r>
            </a:p>
          </p:txBody>
        </p:sp>
      </p:grpSp>
      <p:grpSp>
        <p:nvGrpSpPr>
          <p:cNvPr id="396" name="Group 395"/>
          <p:cNvGrpSpPr/>
          <p:nvPr/>
        </p:nvGrpSpPr>
        <p:grpSpPr>
          <a:xfrm>
            <a:off x="223837" y="1524000"/>
            <a:ext cx="2671763" cy="1239825"/>
            <a:chOff x="0" y="2514600"/>
            <a:chExt cx="2671763" cy="1239825"/>
          </a:xfrm>
        </p:grpSpPr>
        <p:sp>
          <p:nvSpPr>
            <p:cNvPr id="200" name="AutoShape 4"/>
            <p:cNvSpPr>
              <a:spLocks noChangeArrowheads="1"/>
            </p:cNvSpPr>
            <p:nvPr/>
          </p:nvSpPr>
          <p:spPr bwMode="auto">
            <a:xfrm>
              <a:off x="1911350" y="2514600"/>
              <a:ext cx="366713" cy="327025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1" name="AutoShape 5"/>
            <p:cNvSpPr>
              <a:spLocks noChangeArrowheads="1"/>
            </p:cNvSpPr>
            <p:nvPr/>
          </p:nvSpPr>
          <p:spPr bwMode="auto">
            <a:xfrm>
              <a:off x="2041525" y="2601913"/>
              <a:ext cx="366713" cy="327025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2" name="AutoShape 6"/>
            <p:cNvSpPr>
              <a:spLocks noChangeArrowheads="1"/>
            </p:cNvSpPr>
            <p:nvPr/>
          </p:nvSpPr>
          <p:spPr bwMode="auto">
            <a:xfrm>
              <a:off x="2173288" y="2689225"/>
              <a:ext cx="366712" cy="328613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3" name="AutoShape 7"/>
            <p:cNvSpPr>
              <a:spLocks noChangeArrowheads="1"/>
            </p:cNvSpPr>
            <p:nvPr/>
          </p:nvSpPr>
          <p:spPr bwMode="auto">
            <a:xfrm>
              <a:off x="2303463" y="2774950"/>
              <a:ext cx="368300" cy="328613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5" name="Line 9"/>
            <p:cNvSpPr>
              <a:spLocks noChangeShapeType="1"/>
            </p:cNvSpPr>
            <p:nvPr/>
          </p:nvSpPr>
          <p:spPr bwMode="auto">
            <a:xfrm flipV="1">
              <a:off x="1706563" y="2649538"/>
              <a:ext cx="204787" cy="1905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6" name="Line 10"/>
            <p:cNvSpPr>
              <a:spLocks noChangeShapeType="1"/>
            </p:cNvSpPr>
            <p:nvPr/>
          </p:nvSpPr>
          <p:spPr bwMode="auto">
            <a:xfrm flipV="1">
              <a:off x="1727200" y="2765425"/>
              <a:ext cx="327025" cy="13652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7" name="Line 11"/>
            <p:cNvSpPr>
              <a:spLocks noChangeShapeType="1"/>
            </p:cNvSpPr>
            <p:nvPr/>
          </p:nvSpPr>
          <p:spPr bwMode="auto">
            <a:xfrm flipV="1">
              <a:off x="1727200" y="2881313"/>
              <a:ext cx="492125" cy="1016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8" name="Line 12"/>
            <p:cNvSpPr>
              <a:spLocks noChangeShapeType="1"/>
            </p:cNvSpPr>
            <p:nvPr/>
          </p:nvSpPr>
          <p:spPr bwMode="auto">
            <a:xfrm flipV="1">
              <a:off x="1716088" y="2982913"/>
              <a:ext cx="573087" cy="4762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9" name="Text Box 15"/>
            <p:cNvSpPr txBox="1">
              <a:spLocks noChangeArrowheads="1"/>
            </p:cNvSpPr>
            <p:nvPr/>
          </p:nvSpPr>
          <p:spPr bwMode="auto">
            <a:xfrm>
              <a:off x="0" y="3230563"/>
              <a:ext cx="2544763" cy="5238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</a:rPr>
                <a:t>Off-line analysis – Data access is slow, expensive</a:t>
              </a:r>
            </a:p>
          </p:txBody>
        </p:sp>
        <p:sp>
          <p:nvSpPr>
            <p:cNvPr id="204" name="Rectangle 8"/>
            <p:cNvSpPr>
              <a:spLocks noChangeArrowheads="1"/>
            </p:cNvSpPr>
            <p:nvPr/>
          </p:nvSpPr>
          <p:spPr bwMode="auto">
            <a:xfrm>
              <a:off x="366713" y="2607039"/>
              <a:ext cx="1368425" cy="646973"/>
            </a:xfrm>
            <a:prstGeom prst="rect">
              <a:avLst/>
            </a:prstGeom>
            <a:solidFill>
              <a:srgbClr val="969696"/>
            </a:solidFill>
            <a:ln w="28575">
              <a:solidFill>
                <a:srgbClr val="000000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DBMS</a:t>
              </a:r>
              <a:endParaRPr lang="en-US" sz="1200" kern="0" dirty="0">
                <a:solidFill>
                  <a:sysClr val="windowText" lastClr="000000"/>
                </a:solidFill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97" name="TextBox 396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Minos </a:t>
            </a:r>
            <a:r>
              <a:rPr lang="en-US" sz="1000" b="0" dirty="0" err="1" smtClean="0">
                <a:solidFill>
                  <a:srgbClr val="000000"/>
                </a:solidFill>
              </a:rPr>
              <a:t>Garofalakis</a:t>
            </a:r>
            <a:r>
              <a:rPr lang="en-US" sz="1000" b="0" dirty="0" smtClean="0">
                <a:solidFill>
                  <a:srgbClr val="000000"/>
                </a:solidFill>
              </a:rPr>
              <a:t>, Berkeley  CS 286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1015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Storm: Example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 bwMode="auto">
          <a:xfrm>
            <a:off x="611560" y="1052736"/>
            <a:ext cx="7992888" cy="547260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// instantiate a new topology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TopologyBuilder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builder =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68422"/>
                </a:solidFill>
                <a:effectLst/>
                <a:uLnTx/>
                <a:uFillTx/>
                <a:latin typeface="Consolas"/>
                <a:cs typeface="Consolas"/>
              </a:rPr>
              <a:t>new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TopologyBuilder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// set up a new spout with five tasks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builder.setSpout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"spout"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68422"/>
                </a:solidFill>
                <a:effectLst/>
                <a:uLnTx/>
                <a:uFillTx/>
                <a:latin typeface="Consolas"/>
                <a:cs typeface="Consolas"/>
              </a:rPr>
              <a:t>new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RandomSentenceSpout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(),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5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63891F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 the sentence splitter bolt with eight tasks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builder.setBolt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"split"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68422"/>
                </a:solidFill>
                <a:effectLst/>
                <a:uLnTx/>
                <a:uFillTx/>
                <a:latin typeface="Consolas"/>
                <a:cs typeface="Consolas"/>
              </a:rPr>
              <a:t>new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SplitSentence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(),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8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   .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shuffleGrouping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"spout"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); // shuffle grouping for the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ouput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63891F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 word counter with twelve tasks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builder.setBolt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"count"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new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WordCount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(),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12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   .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fieldsGrouping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"split"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E68422"/>
                </a:solidFill>
                <a:effectLst/>
                <a:uLnTx/>
                <a:uFillTx/>
                <a:latin typeface="Consolas"/>
                <a:cs typeface="Consolas"/>
              </a:rPr>
              <a:t>new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Fields(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"word"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)); // field grouping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63891F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 new configuration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Config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conf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= 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E68422"/>
                </a:solidFill>
                <a:effectLst/>
                <a:uLnTx/>
                <a:uFillTx/>
                <a:latin typeface="Consolas"/>
                <a:cs typeface="Consolas"/>
              </a:rPr>
              <a:t>new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Config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63891F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 set the number of workers for the topology; the 5x8x12=480 tasks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// will be allocated round-robin to the three workers, each task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// running as a separate thread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conf.setNumWorkers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3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);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 smtClean="0">
              <a:ln>
                <a:noFill/>
              </a:ln>
              <a:solidFill>
                <a:srgbClr val="63891F"/>
              </a:solidFill>
              <a:effectLst/>
              <a:uLnTx/>
              <a:uFillTx/>
              <a:latin typeface="Consolas"/>
              <a:cs typeface="Consolas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63891F"/>
                </a:solidFill>
                <a:effectLst/>
                <a:uLnTx/>
                <a:uFillTx/>
                <a:latin typeface="Consolas"/>
                <a:cs typeface="Consolas"/>
              </a:rPr>
              <a:t>/ submit the topology to the cluster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StormSubmitter.submitTopology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C5252"/>
                </a:solidFill>
                <a:effectLst/>
                <a:uLnTx/>
                <a:uFillTx/>
                <a:latin typeface="Consolas"/>
                <a:cs typeface="Consolas"/>
              </a:rPr>
              <a:t>"word-count"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conf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, </a:t>
            </a:r>
            <a:r>
              <a:rPr kumimoji="0" lang="en-US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builder.createTopology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Consolas"/>
                <a:cs typeface="Consolas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34612785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Streaming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Discretized stream processing: run </a:t>
            </a:r>
            <a:r>
              <a:rPr lang="en-US" dirty="0"/>
              <a:t>a streaming computation as a series of very small, deterministic batch jobs</a:t>
            </a:r>
          </a:p>
          <a:p>
            <a:endParaRPr lang="en-US" dirty="0"/>
          </a:p>
        </p:txBody>
      </p:sp>
      <p:pic>
        <p:nvPicPr>
          <p:cNvPr id="5" name="Picture 4" descr="spark-model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590800"/>
            <a:ext cx="4078300" cy="2514600"/>
          </a:xfrm>
          <a:prstGeom prst="rect">
            <a:avLst/>
          </a:prstGeom>
        </p:spPr>
      </p:pic>
      <p:pic>
        <p:nvPicPr>
          <p:cNvPr id="6" name="Picture 5" descr="spark-model2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900" y="2590800"/>
            <a:ext cx="4078300" cy="2514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685800" y="51816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Continuous Operator Model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800600" y="51816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Discretized Streams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err="1" smtClean="0">
                <a:solidFill>
                  <a:srgbClr val="000000"/>
                </a:solidFill>
              </a:rPr>
              <a:t>Zaharia</a:t>
            </a:r>
            <a:r>
              <a:rPr lang="en-US" sz="1000" b="0" dirty="0" smtClean="0">
                <a:solidFill>
                  <a:srgbClr val="000000"/>
                </a:solidFill>
              </a:rPr>
              <a:t> et al. (SOSP 2013</a:t>
            </a:r>
            <a:r>
              <a:rPr lang="en-US" sz="1000" b="0" dirty="0" smtClean="0">
                <a:solidFill>
                  <a:srgbClr val="000000"/>
                </a:solidFill>
              </a:rPr>
              <a:t>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24992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and Spark Streaming</a:t>
            </a:r>
            <a:endParaRPr lang="en-US" dirty="0"/>
          </a:p>
        </p:txBody>
      </p:sp>
      <p:pic>
        <p:nvPicPr>
          <p:cNvPr id="4" name="Picture 3" descr="spark-arc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3086" y="1346200"/>
            <a:ext cx="5968314" cy="46736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 err="1" smtClean="0">
                <a:solidFill>
                  <a:srgbClr val="000000"/>
                </a:solidFill>
              </a:rPr>
              <a:t>Zaharia</a:t>
            </a:r>
            <a:r>
              <a:rPr lang="en-US" sz="1000" b="0" dirty="0" smtClean="0">
                <a:solidFill>
                  <a:srgbClr val="000000"/>
                </a:solidFill>
              </a:rPr>
              <a:t> et al. (SOSP 2013</a:t>
            </a:r>
            <a:r>
              <a:rPr lang="en-US" sz="1000" b="0" dirty="0" smtClean="0">
                <a:solidFill>
                  <a:srgbClr val="000000"/>
                </a:solidFill>
              </a:rPr>
              <a:t>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01619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Basics of stream processing</a:t>
            </a:r>
          </a:p>
          <a:p>
            <a:r>
              <a:rPr lang="en-US" dirty="0" smtClean="0"/>
              <a:t>Sampling and hashing</a:t>
            </a:r>
          </a:p>
          <a:p>
            <a:r>
              <a:rPr lang="en-US" dirty="0" smtClean="0"/>
              <a:t>Architectures for stream processing</a:t>
            </a:r>
          </a:p>
          <a:p>
            <a:r>
              <a:rPr lang="en-US" dirty="0" smtClean="0"/>
              <a:t>Twitter case study</a:t>
            </a:r>
          </a:p>
        </p:txBody>
      </p:sp>
    </p:spTree>
    <p:extLst>
      <p:ext uri="{BB962C8B-B14F-4D97-AF65-F5344CB8AC3E}">
        <p14:creationId xmlns:p14="http://schemas.microsoft.com/office/powerpoint/2010/main" val="29348382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Common Architecture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4495800"/>
            <a:ext cx="8458200" cy="2057400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00"/>
                </a:solidFill>
              </a:rPr>
              <a:t>Data stream management system (DSMS</a:t>
            </a:r>
            <a:r>
              <a:rPr lang="en-US" dirty="0" smtClean="0">
                <a:solidFill>
                  <a:srgbClr val="000000"/>
                </a:solidFill>
              </a:rPr>
              <a:t>) </a:t>
            </a:r>
            <a:r>
              <a:rPr lang="en-US" dirty="0">
                <a:solidFill>
                  <a:srgbClr val="000000"/>
                </a:solidFill>
              </a:rPr>
              <a:t>at </a:t>
            </a:r>
            <a:r>
              <a:rPr lang="en-US" dirty="0" smtClean="0">
                <a:solidFill>
                  <a:srgbClr val="000000"/>
                </a:solidFill>
              </a:rPr>
              <a:t>observation </a:t>
            </a:r>
            <a:r>
              <a:rPr lang="en-US" dirty="0">
                <a:solidFill>
                  <a:srgbClr val="000000"/>
                </a:solidFill>
              </a:rPr>
              <a:t>points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Voluminous streams-in, reduced streams-out</a:t>
            </a:r>
          </a:p>
          <a:p>
            <a:pPr lvl="0"/>
            <a:r>
              <a:rPr lang="en-US" dirty="0">
                <a:solidFill>
                  <a:srgbClr val="000000"/>
                </a:solidFill>
              </a:rPr>
              <a:t>Database management system (DBMS)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Outputs of </a:t>
            </a:r>
            <a:r>
              <a:rPr lang="en-US" dirty="0" smtClean="0">
                <a:solidFill>
                  <a:srgbClr val="000000"/>
                </a:solidFill>
              </a:rPr>
              <a:t>DSMS </a:t>
            </a:r>
            <a:r>
              <a:rPr lang="en-US" dirty="0">
                <a:solidFill>
                  <a:srgbClr val="000000"/>
                </a:solidFill>
              </a:rPr>
              <a:t>can be treated as data feeds to </a:t>
            </a:r>
            <a:r>
              <a:rPr lang="en-US" dirty="0" smtClean="0">
                <a:solidFill>
                  <a:srgbClr val="000000"/>
                </a:solidFill>
              </a:rPr>
              <a:t>databases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83568" y="1484784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83568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439652" y="1700808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39652" y="1916832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83568" y="285293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83568" y="350100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439652" y="306896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439652" y="328498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2843808" y="1628800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2843808" y="2996952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18" name="Straight Arrow Connector 17"/>
          <p:cNvCxnSpPr>
            <a:stCxn id="4" idx="3"/>
            <a:endCxn id="15" idx="1"/>
          </p:cNvCxnSpPr>
          <p:nvPr/>
        </p:nvCxnSpPr>
        <p:spPr bwMode="auto">
          <a:xfrm>
            <a:off x="2339752" y="1556792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>
            <a:stCxn id="5" idx="3"/>
            <a:endCxn id="15" idx="1"/>
          </p:cNvCxnSpPr>
          <p:nvPr/>
        </p:nvCxnSpPr>
        <p:spPr bwMode="auto">
          <a:xfrm flipV="1">
            <a:off x="2339752" y="1880828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Arrow Connector 22"/>
          <p:cNvCxnSpPr>
            <a:stCxn id="11" idx="3"/>
            <a:endCxn id="16" idx="1"/>
          </p:cNvCxnSpPr>
          <p:nvPr/>
        </p:nvCxnSpPr>
        <p:spPr bwMode="auto">
          <a:xfrm>
            <a:off x="2339752" y="2924944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Arrow Connector 24"/>
          <p:cNvCxnSpPr>
            <a:stCxn id="12" idx="3"/>
            <a:endCxn id="16" idx="1"/>
          </p:cNvCxnSpPr>
          <p:nvPr/>
        </p:nvCxnSpPr>
        <p:spPr bwMode="auto">
          <a:xfrm flipV="1">
            <a:off x="2339752" y="3248980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Curved Connector 26"/>
          <p:cNvCxnSpPr>
            <a:stCxn id="15" idx="3"/>
            <a:endCxn id="15" idx="0"/>
          </p:cNvCxnSpPr>
          <p:nvPr/>
        </p:nvCxnSpPr>
        <p:spPr bwMode="auto">
          <a:xfrm flipH="1" flipV="1">
            <a:off x="3419872" y="162880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0" name="Curved Connector 29"/>
          <p:cNvCxnSpPr>
            <a:stCxn id="16" idx="3"/>
            <a:endCxn id="16" idx="2"/>
          </p:cNvCxnSpPr>
          <p:nvPr/>
        </p:nvCxnSpPr>
        <p:spPr bwMode="auto">
          <a:xfrm flipH="1">
            <a:off x="3419872" y="324898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Rectangle 30"/>
          <p:cNvSpPr/>
          <p:nvPr/>
        </p:nvSpPr>
        <p:spPr bwMode="auto">
          <a:xfrm>
            <a:off x="4932040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4932040" y="278092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5688124" y="234888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688124" y="256490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5" name="Can 34"/>
          <p:cNvSpPr/>
          <p:nvPr/>
        </p:nvSpPr>
        <p:spPr bwMode="auto">
          <a:xfrm>
            <a:off x="7308304" y="2132856"/>
            <a:ext cx="1080120" cy="792088"/>
          </a:xfrm>
          <a:prstGeom prst="can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DBMS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37" name="Curved Connector 36"/>
          <p:cNvCxnSpPr>
            <a:stCxn id="35" idx="4"/>
            <a:endCxn id="35" idx="1"/>
          </p:cNvCxnSpPr>
          <p:nvPr/>
        </p:nvCxnSpPr>
        <p:spPr bwMode="auto">
          <a:xfrm flipH="1" flipV="1">
            <a:off x="7848364" y="2132856"/>
            <a:ext cx="540060" cy="396044"/>
          </a:xfrm>
          <a:prstGeom prst="curvedConnector4">
            <a:avLst>
              <a:gd name="adj1" fmla="val -42329"/>
              <a:gd name="adj2" fmla="val 157721"/>
            </a:avLst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>
            <a:stCxn id="15" idx="3"/>
            <a:endCxn id="31" idx="1"/>
          </p:cNvCxnSpPr>
          <p:nvPr/>
        </p:nvCxnSpPr>
        <p:spPr bwMode="auto">
          <a:xfrm>
            <a:off x="3995936" y="1880828"/>
            <a:ext cx="936104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Arrow Connector 40"/>
          <p:cNvCxnSpPr>
            <a:stCxn id="16" idx="3"/>
            <a:endCxn id="32" idx="1"/>
          </p:cNvCxnSpPr>
          <p:nvPr/>
        </p:nvCxnSpPr>
        <p:spPr bwMode="auto">
          <a:xfrm flipV="1">
            <a:off x="3995936" y="2852936"/>
            <a:ext cx="936104" cy="3960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Arrow Connector 42"/>
          <p:cNvCxnSpPr>
            <a:stCxn id="31" idx="3"/>
            <a:endCxn id="35" idx="2"/>
          </p:cNvCxnSpPr>
          <p:nvPr/>
        </p:nvCxnSpPr>
        <p:spPr bwMode="auto">
          <a:xfrm>
            <a:off x="6588224" y="2204864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Arrow Connector 44"/>
          <p:cNvCxnSpPr>
            <a:stCxn id="32" idx="3"/>
            <a:endCxn id="35" idx="2"/>
          </p:cNvCxnSpPr>
          <p:nvPr/>
        </p:nvCxnSpPr>
        <p:spPr bwMode="auto">
          <a:xfrm flipV="1">
            <a:off x="6588224" y="2528900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7" name="TextBox 46"/>
          <p:cNvSpPr txBox="1"/>
          <p:nvPr/>
        </p:nvSpPr>
        <p:spPr>
          <a:xfrm>
            <a:off x="790984" y="3645024"/>
            <a:ext cx="15396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streams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75856" y="3789040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668344" y="1484784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29239" y="1700808"/>
            <a:ext cx="1257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feeds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cxnSp>
        <p:nvCxnSpPr>
          <p:cNvPr id="55" name="Straight Connector 54"/>
          <p:cNvCxnSpPr/>
          <p:nvPr/>
        </p:nvCxnSpPr>
        <p:spPr bwMode="auto">
          <a:xfrm>
            <a:off x="4572000" y="1196752"/>
            <a:ext cx="0" cy="266429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6628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 vs. DSMS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534987" y="1773238"/>
            <a:ext cx="4113213" cy="338455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284163" indent="-284163">
              <a:buNone/>
            </a:pPr>
            <a:r>
              <a:rPr lang="en-US" sz="2400" dirty="0" smtClean="0">
                <a:latin typeface="Gill Sans"/>
                <a:cs typeface="Gill Sans"/>
              </a:rPr>
              <a:t>DBMS</a:t>
            </a:r>
          </a:p>
          <a:p>
            <a:pPr marL="284163" lvl="1" indent="-284163"/>
            <a:r>
              <a:rPr lang="en-US" sz="2000" dirty="0">
                <a:latin typeface="Gill Sans"/>
                <a:cs typeface="Gill Sans"/>
              </a:rPr>
              <a:t>Model: persistent relations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set/</a:t>
            </a:r>
            <a:r>
              <a:rPr lang="en-US" sz="2000" dirty="0" smtClean="0">
                <a:latin typeface="Gill Sans"/>
                <a:cs typeface="Gill Sans"/>
              </a:rPr>
              <a:t>bag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modifications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transient </a:t>
            </a:r>
            <a:endParaRPr lang="en-US" sz="2000" dirty="0" smtClean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exact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arbitrary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fixed </a:t>
            </a:r>
          </a:p>
          <a:p>
            <a:pPr marL="284163" indent="-284163"/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4800600" y="1773238"/>
            <a:ext cx="4114800" cy="3384550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12700" indent="0">
              <a:buNone/>
            </a:pPr>
            <a:r>
              <a:rPr lang="en-US" sz="2400" dirty="0" smtClean="0">
                <a:latin typeface="Gill Sans"/>
                <a:cs typeface="Gill Sans"/>
              </a:rPr>
              <a:t>DSMS</a:t>
            </a:r>
          </a:p>
          <a:p>
            <a:pPr marL="296863" lvl="1" indent="-284163"/>
            <a:r>
              <a:rPr lang="en-US" sz="2000" dirty="0">
                <a:latin typeface="Gill Sans"/>
                <a:cs typeface="Gill Sans"/>
              </a:rPr>
              <a:t>Model: </a:t>
            </a:r>
            <a:r>
              <a:rPr lang="en-US" sz="2000" dirty="0" smtClean="0">
                <a:latin typeface="Gill Sans"/>
                <a:cs typeface="Gill Sans"/>
              </a:rPr>
              <a:t>(mostly) transient </a:t>
            </a:r>
            <a:r>
              <a:rPr lang="en-US" sz="2000" dirty="0">
                <a:latin typeface="Gill Sans"/>
                <a:cs typeface="Gill Sans"/>
              </a:rPr>
              <a:t>relations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sequence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</a:t>
            </a:r>
            <a:r>
              <a:rPr lang="en-US" sz="2000" dirty="0" smtClean="0">
                <a:latin typeface="Gill Sans"/>
                <a:cs typeface="Gill Sans"/>
              </a:rPr>
              <a:t>appends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persistent </a:t>
            </a:r>
            <a:endParaRPr lang="en-US" sz="2000" dirty="0" smtClean="0">
              <a:latin typeface="Gill Sans"/>
              <a:cs typeface="Gill Sans"/>
            </a:endParaRP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approximate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one pass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adaptive </a:t>
            </a:r>
          </a:p>
          <a:p>
            <a:pPr marL="296863" lvl="1" indent="-284163"/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1697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hard?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Intrinsic challenges:</a:t>
            </a:r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Limited storage</a:t>
            </a:r>
          </a:p>
          <a:p>
            <a:pPr lvl="1"/>
            <a:r>
              <a:rPr lang="en-US" dirty="0" smtClean="0"/>
              <a:t>Strict latency requirements</a:t>
            </a:r>
          </a:p>
          <a:p>
            <a:pPr lvl="1"/>
            <a:r>
              <a:rPr lang="en-US" dirty="0"/>
              <a:t>Out-of-order delivery</a:t>
            </a:r>
          </a:p>
          <a:p>
            <a:r>
              <a:rPr lang="en-US" dirty="0" smtClean="0"/>
              <a:t>System challenges:</a:t>
            </a:r>
          </a:p>
          <a:p>
            <a:pPr lvl="1"/>
            <a:r>
              <a:rPr lang="en-US" dirty="0" smtClean="0"/>
              <a:t>Load balancing</a:t>
            </a:r>
          </a:p>
          <a:p>
            <a:pPr lvl="1"/>
            <a:r>
              <a:rPr lang="en-US" dirty="0" smtClean="0"/>
              <a:t>Unreliable message delivery</a:t>
            </a:r>
          </a:p>
          <a:p>
            <a:pPr lvl="1"/>
            <a:r>
              <a:rPr lang="en-US" dirty="0" smtClean="0"/>
              <a:t>Fault-tolerance</a:t>
            </a:r>
          </a:p>
          <a:p>
            <a:pPr lvl="1"/>
            <a:r>
              <a:rPr lang="en-US" dirty="0" smtClean="0"/>
              <a:t>Consistency semantics (</a:t>
            </a:r>
            <a:r>
              <a:rPr lang="en-US" dirty="0" err="1" smtClean="0"/>
              <a:t>lossy</a:t>
            </a:r>
            <a:r>
              <a:rPr lang="en-US" dirty="0" smtClean="0"/>
              <a:t>, exactly once, at least once, etc.)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6127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57266</TotalTime>
  <Words>3161</Words>
  <Application>Microsoft Macintosh PowerPoint</Application>
  <PresentationFormat>On-screen Show (4:3)</PresentationFormat>
  <Paragraphs>1123</Paragraphs>
  <Slides>64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Default Design</vt:lpstr>
      <vt:lpstr>PowerPoint Presentation</vt:lpstr>
      <vt:lpstr>Today’s Agenda</vt:lpstr>
      <vt:lpstr>What is a data stream?</vt:lpstr>
      <vt:lpstr>What to do with data streams?</vt:lpstr>
      <vt:lpstr>What’s the scale? Packet data streams</vt:lpstr>
      <vt:lpstr>PowerPoint Presentation</vt:lpstr>
      <vt:lpstr>Common Architecture</vt:lpstr>
      <vt:lpstr>DBMS vs. DSMS</vt:lpstr>
      <vt:lpstr>What makes it hard?</vt:lpstr>
      <vt:lpstr>What exactly do you do?</vt:lpstr>
      <vt:lpstr>Issues of Semantics</vt:lpstr>
      <vt:lpstr>Windows</vt:lpstr>
      <vt:lpstr>Windows on Ordering Attributes</vt:lpstr>
      <vt:lpstr>Windows on Counts</vt:lpstr>
      <vt:lpstr>Windows from “Punctuations”</vt:lpstr>
      <vt:lpstr>PowerPoint Presentation</vt:lpstr>
      <vt:lpstr>“Hello World” Stream Processing</vt:lpstr>
      <vt:lpstr>The Raw Stream…</vt:lpstr>
      <vt:lpstr>Divide Into Windows…</vt:lpstr>
      <vt:lpstr>First Window</vt:lpstr>
      <vt:lpstr>Second Window</vt:lpstr>
      <vt:lpstr>Window Counting</vt:lpstr>
      <vt:lpstr>General Strategies</vt:lpstr>
      <vt:lpstr>Reservoir Sampling</vt:lpstr>
      <vt:lpstr>Reservoir Sampling: How does it work?</vt:lpstr>
      <vt:lpstr>Hashing for Three Common Tasks</vt:lpstr>
      <vt:lpstr>HyperLogLog Counter</vt:lpstr>
      <vt:lpstr>Bloom Filters</vt:lpstr>
      <vt:lpstr>Bloom Filters: put</vt:lpstr>
      <vt:lpstr>Bloom Filters: put</vt:lpstr>
      <vt:lpstr>Bloom Filters: contains</vt:lpstr>
      <vt:lpstr>Bloom Filters: contains</vt:lpstr>
      <vt:lpstr>Bloom Filters: contains</vt:lpstr>
      <vt:lpstr>Bloom Filters: contains</vt:lpstr>
      <vt:lpstr>Bloom Filters</vt:lpstr>
      <vt:lpstr>Count-Min Sketches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get</vt:lpstr>
      <vt:lpstr>Count-Min Sketches: get</vt:lpstr>
      <vt:lpstr>Count-Min Sketches: get</vt:lpstr>
      <vt:lpstr>Count-Min Sketches: get</vt:lpstr>
      <vt:lpstr>Count-Min Sketches</vt:lpstr>
      <vt:lpstr>Three Common Tasks</vt:lpstr>
      <vt:lpstr>PowerPoint Presentation</vt:lpstr>
      <vt:lpstr>Typical Architecture</vt:lpstr>
      <vt:lpstr>Typical Architecture</vt:lpstr>
      <vt:lpstr>Typical Distributed Architecture</vt:lpstr>
      <vt:lpstr>What makes it hard?</vt:lpstr>
      <vt:lpstr>Example Operator Graph</vt:lpstr>
      <vt:lpstr>Storm</vt:lpstr>
      <vt:lpstr>Storm Topologies</vt:lpstr>
      <vt:lpstr>Streams, Spouts, and Bolts</vt:lpstr>
      <vt:lpstr>Storm Architecture</vt:lpstr>
      <vt:lpstr>Stream Groupings</vt:lpstr>
      <vt:lpstr>Storm: Example</vt:lpstr>
      <vt:lpstr>Spark Streaming</vt:lpstr>
      <vt:lpstr>Spark and Spark Streaming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11930</cp:revision>
  <dcterms:created xsi:type="dcterms:W3CDTF">2012-08-31T06:36:49Z</dcterms:created>
  <dcterms:modified xsi:type="dcterms:W3CDTF">2015-04-20T01:11:10Z</dcterms:modified>
</cp:coreProperties>
</file>